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4"/>
    <p:sldMasterId id="2147483969" r:id="rId5"/>
  </p:sldMasterIdLst>
  <p:notesMasterIdLst>
    <p:notesMasterId r:id="rId22"/>
  </p:notesMasterIdLst>
  <p:handoutMasterIdLst>
    <p:handoutMasterId r:id="rId23"/>
  </p:handoutMasterIdLst>
  <p:sldIdLst>
    <p:sldId id="1449" r:id="rId6"/>
    <p:sldId id="1464" r:id="rId7"/>
    <p:sldId id="1470" r:id="rId8"/>
    <p:sldId id="1472" r:id="rId9"/>
    <p:sldId id="1473" r:id="rId10"/>
    <p:sldId id="1474" r:id="rId11"/>
    <p:sldId id="1475" r:id="rId12"/>
    <p:sldId id="1476" r:id="rId13"/>
    <p:sldId id="1477" r:id="rId14"/>
    <p:sldId id="1480" r:id="rId15"/>
    <p:sldId id="1481" r:id="rId16"/>
    <p:sldId id="1482" r:id="rId17"/>
    <p:sldId id="1483" r:id="rId18"/>
    <p:sldId id="1478" r:id="rId19"/>
    <p:sldId id="1479" r:id="rId20"/>
    <p:sldId id="1484" r:id="rId21"/>
  </p:sldIdLst>
  <p:sldSz cx="12192000" cy="6858000"/>
  <p:notesSz cx="7010400" cy="9163050"/>
  <p:custDataLst>
    <p:tags r:id="rId24"/>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65" userDrawn="1">
          <p15:clr>
            <a:srgbClr val="A4A3A4"/>
          </p15:clr>
        </p15:guide>
        <p15:guide id="2" pos="2341" userDrawn="1">
          <p15:clr>
            <a:srgbClr val="A4A3A4"/>
          </p15:clr>
        </p15:guide>
      </p15:sldGuideLst>
    </p:ext>
    <p:ext uri="{2D200454-40CA-4A62-9FC3-DE9A4176ACB9}">
      <p15:notesGuideLst xmlns:p15="http://schemas.microsoft.com/office/powerpoint/2012/main">
        <p15:guide id="1" orient="horz" pos="2886">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 Bianchi" initials="FB" lastIdx="40" clrIdx="0">
    <p:extLst/>
  </p:cmAuthor>
  <p:cmAuthor id="2" name="John Engerholm" initials="JE" lastIdx="3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C889"/>
    <a:srgbClr val="00A85D"/>
    <a:srgbClr val="13B2F1"/>
    <a:srgbClr val="62CDF6"/>
    <a:srgbClr val="3C44AB"/>
    <a:srgbClr val="FFC586"/>
    <a:srgbClr val="C0E399"/>
    <a:srgbClr val="DB866B"/>
    <a:srgbClr val="B07EB8"/>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5" autoAdjust="0"/>
    <p:restoredTop sz="93939" autoAdjust="0"/>
  </p:normalViewPr>
  <p:slideViewPr>
    <p:cSldViewPr snapToGrid="0">
      <p:cViewPr varScale="1">
        <p:scale>
          <a:sx n="76" d="100"/>
          <a:sy n="76" d="100"/>
        </p:scale>
        <p:origin x="132" y="630"/>
      </p:cViewPr>
      <p:guideLst>
        <p:guide orient="horz" pos="1265"/>
        <p:guide pos="2341"/>
      </p:guideLst>
    </p:cSldViewPr>
  </p:slideViewPr>
  <p:outlineViewPr>
    <p:cViewPr>
      <p:scale>
        <a:sx n="50" d="100"/>
        <a:sy n="50" d="100"/>
      </p:scale>
      <p:origin x="0" y="146616"/>
    </p:cViewPr>
  </p:outlineViewPr>
  <p:notesTextViewPr>
    <p:cViewPr>
      <p:scale>
        <a:sx n="1" d="1"/>
        <a:sy n="1" d="1"/>
      </p:scale>
      <p:origin x="0" y="0"/>
    </p:cViewPr>
  </p:notesTextViewPr>
  <p:sorterViewPr>
    <p:cViewPr>
      <p:scale>
        <a:sx n="90" d="100"/>
        <a:sy n="90" d="100"/>
      </p:scale>
      <p:origin x="0" y="-2352"/>
    </p:cViewPr>
  </p:sorterViewPr>
  <p:notesViewPr>
    <p:cSldViewPr snapToGrid="0">
      <p:cViewPr varScale="1">
        <p:scale>
          <a:sx n="169" d="100"/>
          <a:sy n="169" d="100"/>
        </p:scale>
        <p:origin x="4816" y="216"/>
      </p:cViewPr>
      <p:guideLst>
        <p:guide orient="horz" pos="2886"/>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58153"/>
          </a:xfrm>
          <a:prstGeom prst="rect">
            <a:avLst/>
          </a:prstGeom>
        </p:spPr>
        <p:txBody>
          <a:bodyPr vert="horz" lIns="91440" tIns="45720" rIns="91440" bIns="45720" rtlCol="0"/>
          <a:lstStyle>
            <a:lvl1pPr algn="r">
              <a:defRPr sz="1200"/>
            </a:lvl1pPr>
          </a:lstStyle>
          <a:p>
            <a:fld id="{E96464AD-05EA-48DF-8D3C-8C95E1A0EB61}" type="datetimeFigureOut">
              <a:rPr lang="en-US" smtClean="0"/>
              <a:t>8/18/2020</a:t>
            </a:fld>
            <a:endParaRPr lang="en-US" dirty="0"/>
          </a:p>
        </p:txBody>
      </p:sp>
      <p:sp>
        <p:nvSpPr>
          <p:cNvPr id="4" name="Footer Placeholder 3"/>
          <p:cNvSpPr>
            <a:spLocks noGrp="1"/>
          </p:cNvSpPr>
          <p:nvPr>
            <p:ph type="ftr" sz="quarter" idx="2"/>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03307"/>
            <a:ext cx="3037840" cy="458153"/>
          </a:xfrm>
          <a:prstGeom prst="rect">
            <a:avLst/>
          </a:prstGeom>
        </p:spPr>
        <p:txBody>
          <a:bodyPr vert="horz" lIns="91440" tIns="45720" rIns="91440" bIns="45720" rtlCol="0" anchor="b"/>
          <a:lstStyle>
            <a:lvl1pPr algn="r">
              <a:defRPr sz="1200"/>
            </a:lvl1pPr>
          </a:lstStyle>
          <a:p>
            <a:fld id="{B8E50D77-BE29-4F6E-9E97-D5DE771DDAFF}" type="slidenum">
              <a:rPr lang="en-US" smtClean="0"/>
              <a:t>‹#›</a:t>
            </a:fld>
            <a:endParaRPr lang="en-US" dirty="0"/>
          </a:p>
        </p:txBody>
      </p:sp>
    </p:spTree>
    <p:extLst>
      <p:ext uri="{BB962C8B-B14F-4D97-AF65-F5344CB8AC3E}">
        <p14:creationId xmlns:p14="http://schemas.microsoft.com/office/powerpoint/2010/main" val="2096171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58153"/>
          </a:xfrm>
          <a:prstGeom prst="rect">
            <a:avLst/>
          </a:prstGeom>
        </p:spPr>
        <p:txBody>
          <a:bodyPr vert="horz" lIns="91440" tIns="45720" rIns="91440" bIns="45720" rtlCol="0"/>
          <a:lstStyle>
            <a:lvl1pPr algn="r">
              <a:defRPr sz="1200"/>
            </a:lvl1pPr>
          </a:lstStyle>
          <a:p>
            <a:fld id="{25D3F727-A02B-4696-AF70-5E10A4107E37}" type="datetimeFigureOut">
              <a:rPr lang="en-US" smtClean="0"/>
              <a:t>8/18/2020</a:t>
            </a:fld>
            <a:endParaRPr lang="en-US" dirty="0"/>
          </a:p>
        </p:txBody>
      </p:sp>
      <p:sp>
        <p:nvSpPr>
          <p:cNvPr id="4" name="Slide Image Placeholder 3"/>
          <p:cNvSpPr>
            <a:spLocks noGrp="1" noRot="1" noChangeAspect="1"/>
          </p:cNvSpPr>
          <p:nvPr>
            <p:ph type="sldImg" idx="2"/>
          </p:nvPr>
        </p:nvSpPr>
        <p:spPr>
          <a:xfrm>
            <a:off x="452438" y="687388"/>
            <a:ext cx="6105525" cy="34353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0" y="4352449"/>
            <a:ext cx="5608320" cy="412337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03307"/>
            <a:ext cx="3037840" cy="458153"/>
          </a:xfrm>
          <a:prstGeom prst="rect">
            <a:avLst/>
          </a:prstGeom>
        </p:spPr>
        <p:txBody>
          <a:bodyPr vert="horz" lIns="91440" tIns="45720" rIns="91440" bIns="45720" rtlCol="0" anchor="b"/>
          <a:lstStyle>
            <a:lvl1pPr algn="r">
              <a:defRPr sz="1200"/>
            </a:lvl1pPr>
          </a:lstStyle>
          <a:p>
            <a:fld id="{5937AFB2-63FE-4D27-8529-EF9C55DBAEBB}" type="slidenum">
              <a:rPr lang="en-US" smtClean="0"/>
              <a:t>‹#›</a:t>
            </a:fld>
            <a:endParaRPr lang="en-US" dirty="0"/>
          </a:p>
        </p:txBody>
      </p:sp>
    </p:spTree>
    <p:extLst>
      <p:ext uri="{BB962C8B-B14F-4D97-AF65-F5344CB8AC3E}">
        <p14:creationId xmlns:p14="http://schemas.microsoft.com/office/powerpoint/2010/main" val="2358946541"/>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7</a:t>
            </a:fld>
            <a:endParaRPr lang="en-US" dirty="0"/>
          </a:p>
        </p:txBody>
      </p:sp>
    </p:spTree>
    <p:extLst>
      <p:ext uri="{BB962C8B-B14F-4D97-AF65-F5344CB8AC3E}">
        <p14:creationId xmlns:p14="http://schemas.microsoft.com/office/powerpoint/2010/main" val="972596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609955" y="389401"/>
            <a:ext cx="9524645" cy="800219"/>
          </a:xfrm>
          <a:prstGeom prst="rect">
            <a:avLst/>
          </a:prstGeom>
        </p:spPr>
        <p:txBody>
          <a:bodyPr vert="horz" lIns="0" tIns="0" rIns="0" bIns="0" rtlCol="0" anchor="t" anchorCtr="0">
            <a:noAutofit/>
          </a:bodyPr>
          <a:lstStyle>
            <a:lvl1pPr>
              <a:defRPr/>
            </a:lvl1pPr>
          </a:lstStyle>
          <a:p>
            <a:r>
              <a:rPr lang="en-US" dirty="0"/>
              <a:t>Click to edit slide headline</a:t>
            </a:r>
          </a:p>
        </p:txBody>
      </p:sp>
      <p:sp>
        <p:nvSpPr>
          <p:cNvPr id="8" name="Text Placeholder 2"/>
          <p:cNvSpPr>
            <a:spLocks noGrp="1"/>
          </p:cNvSpPr>
          <p:nvPr>
            <p:ph type="body" idx="28" hasCustomPrompt="1"/>
          </p:nvPr>
        </p:nvSpPr>
        <p:spPr>
          <a:xfrm>
            <a:off x="609600" y="140718"/>
            <a:ext cx="2895600" cy="299548"/>
          </a:xfrm>
          <a:prstGeom prst="rect">
            <a:avLst/>
          </a:prstGeom>
        </p:spPr>
        <p:txBody>
          <a:bodyPr anchor="t">
            <a:noAutofit/>
          </a:bodyPr>
          <a:lstStyle>
            <a:lvl1pPr marL="0" indent="0">
              <a:lnSpc>
                <a:spcPct val="85000"/>
              </a:lnSpc>
              <a:spcBef>
                <a:spcPts val="0"/>
              </a:spcBef>
              <a:spcAft>
                <a:spcPts val="0"/>
              </a:spcAft>
              <a:buNone/>
              <a:defRPr sz="14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Tree>
    <p:extLst>
      <p:ext uri="{BB962C8B-B14F-4D97-AF65-F5344CB8AC3E}">
        <p14:creationId xmlns:p14="http://schemas.microsoft.com/office/powerpoint/2010/main" val="287812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defRPr sz="2200"/>
            </a:lvl1pPr>
          </a:lstStyle>
          <a:p>
            <a:r>
              <a:rPr lang="en-US" dirty="0"/>
              <a:t>Click to edit slide headline</a:t>
            </a:r>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4" name="Content Placeholder 3"/>
          <p:cNvSpPr>
            <a:spLocks noGrp="1"/>
          </p:cNvSpPr>
          <p:nvPr>
            <p:ph sz="quarter" idx="29"/>
          </p:nvPr>
        </p:nvSpPr>
        <p:spPr>
          <a:xfrm>
            <a:off x="609600" y="1219200"/>
            <a:ext cx="10972800" cy="4800600"/>
          </a:xfrm>
        </p:spPr>
        <p:txBody>
          <a:bodyPr/>
          <a:lstStyle>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011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1">
    <p:spTree>
      <p:nvGrpSpPr>
        <p:cNvPr id="1" name=""/>
        <p:cNvGrpSpPr/>
        <p:nvPr/>
      </p:nvGrpSpPr>
      <p:grpSpPr>
        <a:xfrm>
          <a:off x="0" y="0"/>
          <a:ext cx="0" cy="0"/>
          <a:chOff x="0" y="0"/>
          <a:chExt cx="0" cy="0"/>
        </a:xfrm>
      </p:grpSpPr>
      <p:sp>
        <p:nvSpPr>
          <p:cNvPr id="154" name="Text Placeholder 2"/>
          <p:cNvSpPr>
            <a:spLocks noGrp="1"/>
          </p:cNvSpPr>
          <p:nvPr>
            <p:ph type="body" idx="15" hasCustomPrompt="1"/>
          </p:nvPr>
        </p:nvSpPr>
        <p:spPr>
          <a:xfrm>
            <a:off x="2492829" y="106537"/>
            <a:ext cx="7228115"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131" indent="0">
              <a:buNone/>
              <a:defRPr sz="2000" b="1"/>
            </a:lvl2pPr>
            <a:lvl3pPr marL="914264" indent="0">
              <a:buNone/>
              <a:defRPr sz="1867" b="1"/>
            </a:lvl3pPr>
            <a:lvl4pPr marL="1371396" indent="0">
              <a:buNone/>
              <a:defRPr sz="1600" b="1"/>
            </a:lvl4pPr>
            <a:lvl5pPr marL="1828528" indent="0">
              <a:buNone/>
              <a:defRPr sz="1600" b="1"/>
            </a:lvl5pPr>
            <a:lvl6pPr marL="2285662" indent="0">
              <a:buNone/>
              <a:defRPr sz="1600" b="1"/>
            </a:lvl6pPr>
            <a:lvl7pPr marL="2742790" indent="0">
              <a:buNone/>
              <a:defRPr sz="1600" b="1"/>
            </a:lvl7pPr>
            <a:lvl8pPr marL="3199920" indent="0">
              <a:buNone/>
              <a:defRPr sz="1600" b="1"/>
            </a:lvl8pPr>
            <a:lvl9pPr marL="3657051" indent="0">
              <a:buNone/>
              <a:defRPr sz="1600" b="1"/>
            </a:lvl9pPr>
          </a:lstStyle>
          <a:p>
            <a:pPr lvl="0"/>
            <a:r>
              <a:rPr lang="en-US" dirty="0"/>
              <a:t>Click to edit TOPIC</a:t>
            </a:r>
          </a:p>
        </p:txBody>
      </p:sp>
      <p:sp>
        <p:nvSpPr>
          <p:cNvPr id="8" name="Rectangle 7"/>
          <p:cNvSpPr/>
          <p:nvPr userDrawn="1"/>
        </p:nvSpPr>
        <p:spPr>
          <a:xfrm rot="5400000">
            <a:off x="6019812"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defTabSz="914309"/>
            <a:endParaRPr lang="en-US" sz="1867" dirty="0">
              <a:solidFill>
                <a:prstClr val="white"/>
              </a:solidFill>
            </a:endParaRPr>
          </a:p>
        </p:txBody>
      </p:sp>
      <p:sp>
        <p:nvSpPr>
          <p:cNvPr id="3" name="Title 2"/>
          <p:cNvSpPr>
            <a:spLocks noGrp="1"/>
          </p:cNvSpPr>
          <p:nvPr>
            <p:ph type="title"/>
          </p:nvPr>
        </p:nvSpPr>
        <p:spPr>
          <a:xfrm>
            <a:off x="402783" y="441092"/>
            <a:ext cx="7238663" cy="667512"/>
          </a:xfrm>
        </p:spPr>
        <p:txBody>
          <a:bodyPr/>
          <a:lstStyle/>
          <a:p>
            <a:r>
              <a:rPr lang="en-US" dirty="0"/>
              <a:t>Click to edit Master title style</a:t>
            </a:r>
          </a:p>
        </p:txBody>
      </p:sp>
    </p:spTree>
    <p:extLst>
      <p:ext uri="{BB962C8B-B14F-4D97-AF65-F5344CB8AC3E}">
        <p14:creationId xmlns:p14="http://schemas.microsoft.com/office/powerpoint/2010/main" val="54913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9"/>
          </a:xfrm>
        </p:spPr>
        <p:txBody>
          <a:bodyPr lIns="91440" rIns="91440" anchor="t" anchorCtr="0"/>
          <a:lstStyle>
            <a:lvl1pPr>
              <a:defRPr sz="2667" b="0">
                <a:solidFill>
                  <a:srgbClr val="000000"/>
                </a:solidFill>
                <a:latin typeface="Calibri"/>
                <a:cs typeface="Calibri"/>
              </a:defRPr>
            </a:lvl1pPr>
          </a:lstStyle>
          <a:p>
            <a:r>
              <a:rPr lang="en-US" dirty="0"/>
              <a:t>Click to edit slide headline</a:t>
            </a:r>
          </a:p>
        </p:txBody>
      </p:sp>
      <p:sp>
        <p:nvSpPr>
          <p:cNvPr id="19" name="Text Placeholder 2"/>
          <p:cNvSpPr>
            <a:spLocks noGrp="1"/>
          </p:cNvSpPr>
          <p:nvPr>
            <p:ph type="body" idx="28" hasCustomPrompt="1"/>
          </p:nvPr>
        </p:nvSpPr>
        <p:spPr>
          <a:xfrm>
            <a:off x="304801" y="919653"/>
            <a:ext cx="11582400" cy="299548"/>
          </a:xfrm>
          <a:prstGeom prst="rect">
            <a:avLst/>
          </a:prstGeom>
        </p:spPr>
        <p:txBody>
          <a:bodyPr anchor="t">
            <a:noAutofit/>
          </a:bodyPr>
          <a:lstStyle>
            <a:lvl1pPr marL="0" indent="0" algn="ctr">
              <a:lnSpc>
                <a:spcPct val="85000"/>
              </a:lnSpc>
              <a:spcBef>
                <a:spcPts val="0"/>
              </a:spcBef>
              <a:spcAft>
                <a:spcPts val="0"/>
              </a:spcAft>
              <a:buNone/>
              <a:defRPr sz="2133" b="0" i="1">
                <a:solidFill>
                  <a:schemeClr val="accent6"/>
                </a:solidFill>
                <a:latin typeface="Georgia"/>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Text Placeholder 2"/>
          <p:cNvSpPr>
            <a:spLocks noGrp="1"/>
          </p:cNvSpPr>
          <p:nvPr>
            <p:ph type="body" idx="17" hasCustomPrompt="1"/>
          </p:nvPr>
        </p:nvSpPr>
        <p:spPr>
          <a:xfrm>
            <a:off x="304800" y="76200"/>
            <a:ext cx="11582400" cy="304800"/>
          </a:xfrm>
          <a:prstGeom prst="rect">
            <a:avLst/>
          </a:prstGeom>
        </p:spPr>
        <p:txBody>
          <a:bodyPr anchor="t">
            <a:noAutofit/>
          </a:bodyPr>
          <a:lstStyle>
            <a:lvl1pPr marL="0" indent="0" algn="ctr">
              <a:buNone/>
              <a:defRPr sz="1600" b="1" i="0" cap="all">
                <a:solidFill>
                  <a:schemeClr val="accent6"/>
                </a:solidFill>
                <a:latin typeface="Calibri"/>
                <a:cs typeface="Calibr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section heading</a:t>
            </a:r>
          </a:p>
        </p:txBody>
      </p:sp>
      <p:sp>
        <p:nvSpPr>
          <p:cNvPr id="6" name="Rectangle 5"/>
          <p:cNvSpPr/>
          <p:nvPr userDrawn="1"/>
        </p:nvSpPr>
        <p:spPr>
          <a:xfrm rot="5400000">
            <a:off x="6019802"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Tree>
    <p:extLst>
      <p:ext uri="{BB962C8B-B14F-4D97-AF65-F5344CB8AC3E}">
        <p14:creationId xmlns:p14="http://schemas.microsoft.com/office/powerpoint/2010/main" val="208514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609955" y="389401"/>
            <a:ext cx="9524645" cy="800219"/>
          </a:xfrm>
          <a:prstGeom prst="rect">
            <a:avLst/>
          </a:prstGeom>
        </p:spPr>
        <p:txBody>
          <a:bodyPr vert="horz" lIns="0" tIns="0" rIns="0" bIns="0" rtlCol="0" anchor="t" anchorCtr="0">
            <a:noAutofit/>
          </a:bodyPr>
          <a:lstStyle>
            <a:lvl1pPr>
              <a:defRPr/>
            </a:lvl1pPr>
          </a:lstStyle>
          <a:p>
            <a:r>
              <a:rPr lang="en-US" dirty="0"/>
              <a:t>Click to edit slide headline</a:t>
            </a:r>
          </a:p>
        </p:txBody>
      </p:sp>
      <p:sp>
        <p:nvSpPr>
          <p:cNvPr id="8" name="Text Placeholder 2"/>
          <p:cNvSpPr>
            <a:spLocks noGrp="1"/>
          </p:cNvSpPr>
          <p:nvPr>
            <p:ph type="body" idx="28" hasCustomPrompt="1"/>
          </p:nvPr>
        </p:nvSpPr>
        <p:spPr>
          <a:xfrm>
            <a:off x="609600" y="140718"/>
            <a:ext cx="2895600" cy="299548"/>
          </a:xfrm>
          <a:prstGeom prst="rect">
            <a:avLst/>
          </a:prstGeom>
        </p:spPr>
        <p:txBody>
          <a:bodyPr anchor="t">
            <a:noAutofit/>
          </a:bodyPr>
          <a:lstStyle>
            <a:lvl1pPr marL="0" indent="0">
              <a:lnSpc>
                <a:spcPct val="85000"/>
              </a:lnSpc>
              <a:spcBef>
                <a:spcPts val="0"/>
              </a:spcBef>
              <a:spcAft>
                <a:spcPts val="0"/>
              </a:spcAft>
              <a:buNone/>
              <a:defRPr sz="14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Tree>
    <p:extLst>
      <p:ext uri="{BB962C8B-B14F-4D97-AF65-F5344CB8AC3E}">
        <p14:creationId xmlns:p14="http://schemas.microsoft.com/office/powerpoint/2010/main" val="12588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ith Image">
    <p:spTree>
      <p:nvGrpSpPr>
        <p:cNvPr id="1" name=""/>
        <p:cNvGrpSpPr/>
        <p:nvPr/>
      </p:nvGrpSpPr>
      <p:grpSpPr>
        <a:xfrm>
          <a:off x="0" y="0"/>
          <a:ext cx="0" cy="0"/>
          <a:chOff x="0" y="0"/>
          <a:chExt cx="0" cy="0"/>
        </a:xfrm>
      </p:grpSpPr>
      <p:sp>
        <p:nvSpPr>
          <p:cNvPr id="21" name="Right Triangle 20"/>
          <p:cNvSpPr/>
          <p:nvPr userDrawn="1"/>
        </p:nvSpPr>
        <p:spPr>
          <a:xfrm flipH="1">
            <a:off x="11734800" y="5638800"/>
            <a:ext cx="457200" cy="12192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23" name="TextBox 22"/>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mtClean="0">
                <a:solidFill>
                  <a:srgbClr val="FFFFFF"/>
                </a:solidFill>
              </a:rPr>
              <a:pPr algn="ctr"/>
              <a:t>‹#›</a:t>
            </a:fld>
            <a:endParaRPr lang="en-US" sz="1200" dirty="0">
              <a:solidFill>
                <a:srgbClr val="FFFFFF"/>
              </a:solidFill>
            </a:endParaRPr>
          </a:p>
        </p:txBody>
      </p:sp>
      <p:sp>
        <p:nvSpPr>
          <p:cNvPr id="2" name="Rectangle 1"/>
          <p:cNvSpPr/>
          <p:nvPr userDrawn="1"/>
        </p:nvSpPr>
        <p:spPr>
          <a:xfrm>
            <a:off x="541648" y="0"/>
            <a:ext cx="2734952"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Rectangle 7"/>
          <p:cNvSpPr/>
          <p:nvPr userDrawn="1"/>
        </p:nvSpPr>
        <p:spPr>
          <a:xfrm>
            <a:off x="541648" y="6483702"/>
            <a:ext cx="2734952" cy="2644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5">
            <a:extLst>
              <a:ext uri="{FF2B5EF4-FFF2-40B4-BE49-F238E27FC236}">
                <a16:creationId xmlns:a16="http://schemas.microsoft.com/office/drawing/2014/main" id="{3EC6DE1A-AE57-4417-BDBE-6E80DDBE7761}"/>
              </a:ext>
            </a:extLst>
          </p:cNvPr>
          <p:cNvSpPr>
            <a:spLocks noGrp="1"/>
          </p:cNvSpPr>
          <p:nvPr>
            <p:ph type="body" sz="quarter" idx="30" hasCustomPrompt="1"/>
          </p:nvPr>
        </p:nvSpPr>
        <p:spPr>
          <a:xfrm>
            <a:off x="541648" y="2605080"/>
            <a:ext cx="6392552" cy="1295400"/>
          </a:xfrm>
          <a:prstGeom prst="rect">
            <a:avLst/>
          </a:prstGeom>
        </p:spPr>
        <p:txBody>
          <a:bodyPr anchor="b">
            <a:noAutofit/>
          </a:bodyPr>
          <a:lstStyle>
            <a:lvl1pPr marL="0" indent="0" algn="l">
              <a:buNone/>
              <a:defRPr sz="4700" b="1">
                <a:solidFill>
                  <a:schemeClr val="accent5"/>
                </a:solidFill>
              </a:defRPr>
            </a:lvl1pPr>
            <a:lvl2pPr marL="457200" indent="0">
              <a:buNone/>
              <a:defRPr sz="4800">
                <a:solidFill>
                  <a:schemeClr val="bg1"/>
                </a:solidFill>
              </a:defRPr>
            </a:lvl2pPr>
            <a:lvl3pPr marL="914400" indent="0">
              <a:buNone/>
              <a:defRPr sz="4800">
                <a:solidFill>
                  <a:schemeClr val="bg1"/>
                </a:solidFill>
              </a:defRPr>
            </a:lvl3pPr>
            <a:lvl4pPr marL="1371600" indent="0">
              <a:buNone/>
              <a:defRPr sz="4800">
                <a:solidFill>
                  <a:schemeClr val="bg1"/>
                </a:solidFill>
              </a:defRPr>
            </a:lvl4pPr>
            <a:lvl5pPr marL="1828800" indent="0">
              <a:buNone/>
              <a:defRPr sz="4800">
                <a:solidFill>
                  <a:schemeClr val="bg1"/>
                </a:solidFill>
              </a:defRPr>
            </a:lvl5pPr>
          </a:lstStyle>
          <a:p>
            <a:pPr lvl="0"/>
            <a:r>
              <a:rPr lang="en-US" dirty="0"/>
              <a:t>Section Title</a:t>
            </a:r>
          </a:p>
        </p:txBody>
      </p:sp>
      <p:sp>
        <p:nvSpPr>
          <p:cNvPr id="11" name="Freeform 9">
            <a:extLst>
              <a:ext uri="{FF2B5EF4-FFF2-40B4-BE49-F238E27FC236}">
                <a16:creationId xmlns:a16="http://schemas.microsoft.com/office/drawing/2014/main" id="{91675968-A51A-47EB-BDFF-CC5DA54B1A4D}"/>
              </a:ext>
            </a:extLst>
          </p:cNvPr>
          <p:cNvSpPr/>
          <p:nvPr userDrawn="1"/>
        </p:nvSpPr>
        <p:spPr>
          <a:xfrm flipV="1">
            <a:off x="541648" y="3816920"/>
            <a:ext cx="4335152" cy="83560"/>
          </a:xfrm>
          <a:custGeom>
            <a:avLst/>
            <a:gdLst>
              <a:gd name="connsiteX0" fmla="*/ 0 w 6092426"/>
              <a:gd name="connsiteY0" fmla="*/ 82640 h 82640"/>
              <a:gd name="connsiteX1" fmla="*/ 6062149 w 6092426"/>
              <a:gd name="connsiteY1" fmla="*/ 78722 h 82640"/>
              <a:gd name="connsiteX2" fmla="*/ 6092426 w 6092426"/>
              <a:gd name="connsiteY2" fmla="*/ 0 h 82640"/>
              <a:gd name="connsiteX3" fmla="*/ 0 w 6092426"/>
              <a:gd name="connsiteY3" fmla="*/ 0 h 82640"/>
            </a:gdLst>
            <a:ahLst/>
            <a:cxnLst>
              <a:cxn ang="0">
                <a:pos x="connsiteX0" y="connsiteY0"/>
              </a:cxn>
              <a:cxn ang="0">
                <a:pos x="connsiteX1" y="connsiteY1"/>
              </a:cxn>
              <a:cxn ang="0">
                <a:pos x="connsiteX2" y="connsiteY2"/>
              </a:cxn>
              <a:cxn ang="0">
                <a:pos x="connsiteX3" y="connsiteY3"/>
              </a:cxn>
            </a:cxnLst>
            <a:rect l="l" t="t" r="r" b="b"/>
            <a:pathLst>
              <a:path w="6092426" h="82640">
                <a:moveTo>
                  <a:pt x="0" y="82640"/>
                </a:moveTo>
                <a:lnTo>
                  <a:pt x="6062149" y="78722"/>
                </a:lnTo>
                <a:lnTo>
                  <a:pt x="6092426"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dirty="0">
              <a:solidFill>
                <a:srgbClr val="FFFFFF"/>
              </a:solidFill>
            </a:endParaRPr>
          </a:p>
        </p:txBody>
      </p:sp>
      <p:sp>
        <p:nvSpPr>
          <p:cNvPr id="12" name="Picture Placeholder 2">
            <a:extLst>
              <a:ext uri="{FF2B5EF4-FFF2-40B4-BE49-F238E27FC236}">
                <a16:creationId xmlns:a16="http://schemas.microsoft.com/office/drawing/2014/main" id="{3D39EAF1-7670-4F8F-823C-EEBD8CA5849B}"/>
              </a:ext>
            </a:extLst>
          </p:cNvPr>
          <p:cNvSpPr>
            <a:spLocks noGrp="1"/>
          </p:cNvSpPr>
          <p:nvPr>
            <p:ph type="pic" sz="quarter" idx="29" hasCustomPrompt="1"/>
          </p:nvPr>
        </p:nvSpPr>
        <p:spPr>
          <a:xfrm>
            <a:off x="5867400" y="0"/>
            <a:ext cx="6326646" cy="6861068"/>
          </a:xfrm>
          <a:custGeom>
            <a:avLst/>
            <a:gdLst>
              <a:gd name="connsiteX0" fmla="*/ 0 w 6324600"/>
              <a:gd name="connsiteY0" fmla="*/ 0 h 6858000"/>
              <a:gd name="connsiteX1" fmla="*/ 6324600 w 6324600"/>
              <a:gd name="connsiteY1" fmla="*/ 0 h 6858000"/>
              <a:gd name="connsiteX2" fmla="*/ 6324600 w 6324600"/>
              <a:gd name="connsiteY2" fmla="*/ 6858000 h 6858000"/>
              <a:gd name="connsiteX3" fmla="*/ 0 w 6324600"/>
              <a:gd name="connsiteY3" fmla="*/ 6858000 h 6858000"/>
              <a:gd name="connsiteX4" fmla="*/ 0 w 6324600"/>
              <a:gd name="connsiteY4" fmla="*/ 0 h 6858000"/>
              <a:gd name="connsiteX0" fmla="*/ 0 w 6324600"/>
              <a:gd name="connsiteY0" fmla="*/ 0 h 6861028"/>
              <a:gd name="connsiteX1" fmla="*/ 6324600 w 6324600"/>
              <a:gd name="connsiteY1" fmla="*/ 0 h 6861028"/>
              <a:gd name="connsiteX2" fmla="*/ 6324600 w 6324600"/>
              <a:gd name="connsiteY2" fmla="*/ 6858000 h 6861028"/>
              <a:gd name="connsiteX3" fmla="*/ 2677093 w 6324600"/>
              <a:gd name="connsiteY3" fmla="*/ 6861028 h 6861028"/>
              <a:gd name="connsiteX4" fmla="*/ 0 w 6324600"/>
              <a:gd name="connsiteY4" fmla="*/ 6858000 h 6861028"/>
              <a:gd name="connsiteX5" fmla="*/ 0 w 6324600"/>
              <a:gd name="connsiteY5" fmla="*/ 0 h 6861028"/>
              <a:gd name="connsiteX0" fmla="*/ 0 w 6324600"/>
              <a:gd name="connsiteY0" fmla="*/ 0 h 6861028"/>
              <a:gd name="connsiteX1" fmla="*/ 6324600 w 6324600"/>
              <a:gd name="connsiteY1" fmla="*/ 0 h 6861028"/>
              <a:gd name="connsiteX2" fmla="*/ 6324600 w 6324600"/>
              <a:gd name="connsiteY2" fmla="*/ 6858000 h 6861028"/>
              <a:gd name="connsiteX3" fmla="*/ 2677093 w 6324600"/>
              <a:gd name="connsiteY3" fmla="*/ 6861028 h 6861028"/>
              <a:gd name="connsiteX4" fmla="*/ 0 w 6324600"/>
              <a:gd name="connsiteY4" fmla="*/ 0 h 6861028"/>
              <a:gd name="connsiteX0" fmla="*/ 0 w 6324600"/>
              <a:gd name="connsiteY0" fmla="*/ 0 h 6861068"/>
              <a:gd name="connsiteX1" fmla="*/ 6324600 w 6324600"/>
              <a:gd name="connsiteY1" fmla="*/ 0 h 6861068"/>
              <a:gd name="connsiteX2" fmla="*/ 6324600 w 6324600"/>
              <a:gd name="connsiteY2" fmla="*/ 6858000 h 6861068"/>
              <a:gd name="connsiteX3" fmla="*/ 5946157 w 6324600"/>
              <a:gd name="connsiteY3" fmla="*/ 6861068 h 6861068"/>
              <a:gd name="connsiteX4" fmla="*/ 2677093 w 6324600"/>
              <a:gd name="connsiteY4" fmla="*/ 6861028 h 6861068"/>
              <a:gd name="connsiteX5" fmla="*/ 0 w 6324600"/>
              <a:gd name="connsiteY5" fmla="*/ 0 h 6861068"/>
              <a:gd name="connsiteX0" fmla="*/ 0 w 6326646"/>
              <a:gd name="connsiteY0" fmla="*/ 0 h 6861068"/>
              <a:gd name="connsiteX1" fmla="*/ 6324600 w 6326646"/>
              <a:gd name="connsiteY1" fmla="*/ 0 h 6861068"/>
              <a:gd name="connsiteX2" fmla="*/ 6326646 w 6326646"/>
              <a:gd name="connsiteY2" fmla="*/ 5707329 h 6861068"/>
              <a:gd name="connsiteX3" fmla="*/ 6324600 w 6326646"/>
              <a:gd name="connsiteY3" fmla="*/ 6858000 h 6861068"/>
              <a:gd name="connsiteX4" fmla="*/ 5946157 w 6326646"/>
              <a:gd name="connsiteY4" fmla="*/ 6861068 h 6861068"/>
              <a:gd name="connsiteX5" fmla="*/ 2677093 w 6326646"/>
              <a:gd name="connsiteY5" fmla="*/ 6861028 h 6861068"/>
              <a:gd name="connsiteX6" fmla="*/ 0 w 6326646"/>
              <a:gd name="connsiteY6" fmla="*/ 0 h 6861068"/>
              <a:gd name="connsiteX0" fmla="*/ 0 w 6326646"/>
              <a:gd name="connsiteY0" fmla="*/ 0 h 6861068"/>
              <a:gd name="connsiteX1" fmla="*/ 6324600 w 6326646"/>
              <a:gd name="connsiteY1" fmla="*/ 0 h 6861068"/>
              <a:gd name="connsiteX2" fmla="*/ 6326646 w 6326646"/>
              <a:gd name="connsiteY2" fmla="*/ 5707329 h 6861068"/>
              <a:gd name="connsiteX3" fmla="*/ 5946157 w 6326646"/>
              <a:gd name="connsiteY3" fmla="*/ 6861068 h 6861068"/>
              <a:gd name="connsiteX4" fmla="*/ 2677093 w 6326646"/>
              <a:gd name="connsiteY4" fmla="*/ 6861028 h 6861068"/>
              <a:gd name="connsiteX5" fmla="*/ 0 w 6326646"/>
              <a:gd name="connsiteY5" fmla="*/ 0 h 68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6646" h="6861068">
                <a:moveTo>
                  <a:pt x="0" y="0"/>
                </a:moveTo>
                <a:lnTo>
                  <a:pt x="6324600" y="0"/>
                </a:lnTo>
                <a:lnTo>
                  <a:pt x="6326646" y="5707329"/>
                </a:lnTo>
                <a:lnTo>
                  <a:pt x="5946157" y="6861068"/>
                </a:lnTo>
                <a:lnTo>
                  <a:pt x="2677093" y="6861028"/>
                </a:lnTo>
                <a:lnTo>
                  <a:pt x="0" y="0"/>
                </a:lnTo>
                <a:close/>
              </a:path>
            </a:pathLst>
          </a:custGeom>
          <a:solidFill>
            <a:schemeClr val="tx1">
              <a:lumMod val="20000"/>
              <a:lumOff val="80000"/>
            </a:schemeClr>
          </a:solidFill>
        </p:spPr>
        <p:txBody>
          <a:bodyPr tIns="548640"/>
          <a:lstStyle>
            <a:lvl1pPr marL="0" indent="0" algn="ctr">
              <a:buNone/>
              <a:defRPr sz="2000">
                <a:solidFill>
                  <a:schemeClr val="bg1"/>
                </a:solidFill>
              </a:defRPr>
            </a:lvl1pPr>
          </a:lstStyle>
          <a:p>
            <a:r>
              <a:rPr lang="en-US" dirty="0"/>
              <a:t>Image Placeholder with Angle</a:t>
            </a:r>
          </a:p>
          <a:p>
            <a:r>
              <a:rPr lang="en-US" dirty="0"/>
              <a:t>(6.9 x 7.5 in) </a:t>
            </a:r>
          </a:p>
        </p:txBody>
      </p:sp>
    </p:spTree>
    <p:extLst>
      <p:ext uri="{BB962C8B-B14F-4D97-AF65-F5344CB8AC3E}">
        <p14:creationId xmlns:p14="http://schemas.microsoft.com/office/powerpoint/2010/main" val="55245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Freeform 5"/>
          <p:cNvSpPr/>
          <p:nvPr userDrawn="1"/>
        </p:nvSpPr>
        <p:spPr>
          <a:xfrm flipH="1">
            <a:off x="1145366" y="6572316"/>
            <a:ext cx="283328" cy="287867"/>
          </a:xfrm>
          <a:custGeom>
            <a:avLst/>
            <a:gdLst>
              <a:gd name="connsiteX0" fmla="*/ 0 w 212725"/>
              <a:gd name="connsiteY0" fmla="*/ 215900 h 215900"/>
              <a:gd name="connsiteX1" fmla="*/ 212725 w 212725"/>
              <a:gd name="connsiteY1" fmla="*/ 3175 h 215900"/>
              <a:gd name="connsiteX2" fmla="*/ 101600 w 212725"/>
              <a:gd name="connsiteY2" fmla="*/ 0 h 215900"/>
              <a:gd name="connsiteX3" fmla="*/ 0 w 212725"/>
              <a:gd name="connsiteY3" fmla="*/ 215900 h 215900"/>
            </a:gdLst>
            <a:ahLst/>
            <a:cxnLst>
              <a:cxn ang="0">
                <a:pos x="connsiteX0" y="connsiteY0"/>
              </a:cxn>
              <a:cxn ang="0">
                <a:pos x="connsiteX1" y="connsiteY1"/>
              </a:cxn>
              <a:cxn ang="0">
                <a:pos x="connsiteX2" y="connsiteY2"/>
              </a:cxn>
              <a:cxn ang="0">
                <a:pos x="connsiteX3" y="connsiteY3"/>
              </a:cxn>
            </a:cxnLst>
            <a:rect l="l" t="t" r="r" b="b"/>
            <a:pathLst>
              <a:path w="212725" h="215900">
                <a:moveTo>
                  <a:pt x="0" y="215900"/>
                </a:moveTo>
                <a:lnTo>
                  <a:pt x="212725" y="3175"/>
                </a:lnTo>
                <a:lnTo>
                  <a:pt x="101600" y="0"/>
                </a:lnTo>
                <a:lnTo>
                  <a:pt x="0" y="215900"/>
                </a:lnTo>
                <a:close/>
              </a:path>
            </a:pathLst>
          </a:custGeom>
          <a:solidFill>
            <a:schemeClr val="accent6">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Tree>
    <p:extLst>
      <p:ext uri="{BB962C8B-B14F-4D97-AF65-F5344CB8AC3E}">
        <p14:creationId xmlns:p14="http://schemas.microsoft.com/office/powerpoint/2010/main" val="18038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1"/>
            <a:ext cx="12191997" cy="6874931"/>
          </a:xfrm>
          <a:prstGeom prst="rect">
            <a:avLst/>
          </a:prstGeom>
        </p:spPr>
      </p:pic>
      <p:sp>
        <p:nvSpPr>
          <p:cNvPr id="6" name="Title 1"/>
          <p:cNvSpPr>
            <a:spLocks noGrp="1"/>
          </p:cNvSpPr>
          <p:nvPr>
            <p:ph type="title" hasCustomPrompt="1"/>
          </p:nvPr>
        </p:nvSpPr>
        <p:spPr>
          <a:xfrm>
            <a:off x="613035" y="1449447"/>
            <a:ext cx="7540365" cy="2086078"/>
          </a:xfrm>
          <a:prstGeom prst="rect">
            <a:avLst/>
          </a:prstGeom>
        </p:spPr>
        <p:txBody>
          <a:bodyPr anchor="b"/>
          <a:lstStyle>
            <a:lvl1pPr>
              <a:defRPr sz="5500" b="1">
                <a:solidFill>
                  <a:schemeClr val="accent5"/>
                </a:solidFill>
                <a:latin typeface="Calibri" charset="0"/>
                <a:ea typeface="Calibri" charset="0"/>
                <a:cs typeface="Calibri" charset="0"/>
              </a:defRPr>
            </a:lvl1pPr>
          </a:lstStyle>
          <a:p>
            <a:r>
              <a:rPr lang="en-US" dirty="0"/>
              <a:t>Title of Presentation</a:t>
            </a:r>
          </a:p>
        </p:txBody>
      </p:sp>
      <p:sp>
        <p:nvSpPr>
          <p:cNvPr id="7" name="Text Placeholder 12"/>
          <p:cNvSpPr>
            <a:spLocks noGrp="1"/>
          </p:cNvSpPr>
          <p:nvPr>
            <p:ph type="body" sz="quarter" idx="11" hasCustomPrompt="1"/>
          </p:nvPr>
        </p:nvSpPr>
        <p:spPr>
          <a:xfrm>
            <a:off x="612775" y="4538657"/>
            <a:ext cx="3578225" cy="762000"/>
          </a:xfrm>
          <a:prstGeom prst="rect">
            <a:avLst/>
          </a:prstGeom>
        </p:spPr>
        <p:txBody>
          <a:bodyPr/>
          <a:lstStyle>
            <a:lvl1pPr marL="0" indent="0">
              <a:buNone/>
              <a:defRPr sz="1400" baseline="0">
                <a:solidFill>
                  <a:schemeClr val="accent5"/>
                </a:solidFill>
              </a:defRPr>
            </a:lvl1pPr>
          </a:lstStyle>
          <a:p>
            <a:pPr lvl="0"/>
            <a:r>
              <a:rPr lang="en-US" dirty="0"/>
              <a:t>Presenter and/or Date</a:t>
            </a:r>
          </a:p>
        </p:txBody>
      </p:sp>
      <p:sp>
        <p:nvSpPr>
          <p:cNvPr id="8" name="Picture Placeholder 15"/>
          <p:cNvSpPr>
            <a:spLocks noGrp="1"/>
          </p:cNvSpPr>
          <p:nvPr>
            <p:ph type="pic" sz="quarter" idx="12" hasCustomPrompt="1"/>
          </p:nvPr>
        </p:nvSpPr>
        <p:spPr>
          <a:xfrm>
            <a:off x="704794" y="135759"/>
            <a:ext cx="1935173" cy="1279823"/>
          </a:xfrm>
          <a:prstGeom prst="rect">
            <a:avLst/>
          </a:prstGeom>
          <a:solidFill>
            <a:schemeClr val="tx1">
              <a:lumMod val="20000"/>
              <a:lumOff val="80000"/>
            </a:schemeClr>
          </a:solidFill>
        </p:spPr>
        <p:txBody>
          <a:bodyPr/>
          <a:lstStyle>
            <a:lvl1pPr marL="0" indent="0" algn="ctr">
              <a:buNone/>
              <a:defRPr sz="1600">
                <a:solidFill>
                  <a:schemeClr val="bg1"/>
                </a:solidFill>
              </a:defRPr>
            </a:lvl1pPr>
          </a:lstStyle>
          <a:p>
            <a:r>
              <a:rPr lang="en-US"/>
              <a:t>Client Logo</a:t>
            </a:r>
          </a:p>
        </p:txBody>
      </p:sp>
      <p:sp>
        <p:nvSpPr>
          <p:cNvPr id="9" name="Text Placeholder 12"/>
          <p:cNvSpPr>
            <a:spLocks noGrp="1"/>
          </p:cNvSpPr>
          <p:nvPr>
            <p:ph type="body" sz="quarter" idx="13" hasCustomPrompt="1"/>
          </p:nvPr>
        </p:nvSpPr>
        <p:spPr>
          <a:xfrm>
            <a:off x="612775" y="3813662"/>
            <a:ext cx="6321425" cy="366452"/>
          </a:xfrm>
          <a:prstGeom prst="rect">
            <a:avLst/>
          </a:prstGeom>
        </p:spPr>
        <p:txBody>
          <a:bodyPr/>
          <a:lstStyle>
            <a:lvl1pPr marL="0" indent="0">
              <a:buNone/>
              <a:defRPr sz="1400" b="1" cap="all" spc="600" baseline="0">
                <a:solidFill>
                  <a:schemeClr val="accent1"/>
                </a:solidFill>
              </a:defRPr>
            </a:lvl1pPr>
          </a:lstStyle>
          <a:p>
            <a:pPr lvl="0"/>
            <a:r>
              <a:rPr lang="en-US" dirty="0"/>
              <a:t>PRACTICE AREA</a:t>
            </a:r>
          </a:p>
        </p:txBody>
      </p:sp>
      <p:sp>
        <p:nvSpPr>
          <p:cNvPr id="14" name="Freeform 13"/>
          <p:cNvSpPr/>
          <p:nvPr userDrawn="1"/>
        </p:nvSpPr>
        <p:spPr>
          <a:xfrm>
            <a:off x="711200" y="3569391"/>
            <a:ext cx="7242162" cy="67631"/>
          </a:xfrm>
          <a:custGeom>
            <a:avLst/>
            <a:gdLst>
              <a:gd name="connsiteX0" fmla="*/ 0 w 7242162"/>
              <a:gd name="connsiteY0" fmla="*/ 0 h 67631"/>
              <a:gd name="connsiteX1" fmla="*/ 7242162 w 7242162"/>
              <a:gd name="connsiteY1" fmla="*/ 0 h 67631"/>
              <a:gd name="connsiteX2" fmla="*/ 7219388 w 7242162"/>
              <a:gd name="connsiteY2" fmla="*/ 67631 h 67631"/>
              <a:gd name="connsiteX3" fmla="*/ 0 w 7242162"/>
              <a:gd name="connsiteY3" fmla="*/ 67165 h 67631"/>
            </a:gdLst>
            <a:ahLst/>
            <a:cxnLst>
              <a:cxn ang="0">
                <a:pos x="connsiteX0" y="connsiteY0"/>
              </a:cxn>
              <a:cxn ang="0">
                <a:pos x="connsiteX1" y="connsiteY1"/>
              </a:cxn>
              <a:cxn ang="0">
                <a:pos x="connsiteX2" y="connsiteY2"/>
              </a:cxn>
              <a:cxn ang="0">
                <a:pos x="connsiteX3" y="connsiteY3"/>
              </a:cxn>
            </a:cxnLst>
            <a:rect l="l" t="t" r="r" b="b"/>
            <a:pathLst>
              <a:path w="7242162" h="67631">
                <a:moveTo>
                  <a:pt x="0" y="0"/>
                </a:moveTo>
                <a:lnTo>
                  <a:pt x="7242162" y="0"/>
                </a:lnTo>
                <a:lnTo>
                  <a:pt x="7219388" y="67631"/>
                </a:lnTo>
                <a:lnTo>
                  <a:pt x="0" y="67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solidFill>
                <a:srgbClr val="FFFFFF"/>
              </a:solidFill>
            </a:endParaRPr>
          </a:p>
        </p:txBody>
      </p:sp>
    </p:spTree>
    <p:extLst>
      <p:ext uri="{BB962C8B-B14F-4D97-AF65-F5344CB8AC3E}">
        <p14:creationId xmlns:p14="http://schemas.microsoft.com/office/powerpoint/2010/main" val="299077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dirty="0"/>
              <a:t>Click to edit slide headline</a:t>
            </a:r>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Rectangle 4"/>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solidFill>
                <a:srgbClr val="FFFFFF"/>
              </a:solidFill>
            </a:endParaRPr>
          </a:p>
        </p:txBody>
      </p:sp>
    </p:spTree>
    <p:extLst>
      <p:ext uri="{BB962C8B-B14F-4D97-AF65-F5344CB8AC3E}">
        <p14:creationId xmlns:p14="http://schemas.microsoft.com/office/powerpoint/2010/main" val="77188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with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61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line &amp; Content">
    <p:spTree>
      <p:nvGrpSpPr>
        <p:cNvPr id="1" name=""/>
        <p:cNvGrpSpPr/>
        <p:nvPr/>
      </p:nvGrpSpPr>
      <p:grpSpPr>
        <a:xfrm>
          <a:off x="0" y="0"/>
          <a:ext cx="0" cy="0"/>
          <a:chOff x="0" y="0"/>
          <a:chExt cx="0" cy="0"/>
        </a:xfrm>
      </p:grpSpPr>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6" name="Rectangle 5"/>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dirty="0" err="1">
              <a:solidFill>
                <a:srgbClr val="FFFFFF"/>
              </a:solidFill>
              <a:latin typeface="Calibri Light" panose="020F0302020204030204"/>
            </a:endParaRPr>
          </a:p>
        </p:txBody>
      </p:sp>
      <p:sp>
        <p:nvSpPr>
          <p:cNvPr id="9"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dirty="0"/>
              <a:t>Click to edit slide headline</a:t>
            </a:r>
          </a:p>
        </p:txBody>
      </p:sp>
      <p:sp>
        <p:nvSpPr>
          <p:cNvPr id="10" name="Text Placeholder 2"/>
          <p:cNvSpPr>
            <a:spLocks noGrp="1"/>
          </p:cNvSpPr>
          <p:nvPr>
            <p:ph idx="1"/>
          </p:nvPr>
        </p:nvSpPr>
        <p:spPr>
          <a:xfrm>
            <a:off x="609600" y="1219200"/>
            <a:ext cx="10972800" cy="4525963"/>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418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13035" y="1449447"/>
            <a:ext cx="7540365" cy="2086078"/>
          </a:xfrm>
          <a:prstGeom prst="rect">
            <a:avLst/>
          </a:prstGeom>
        </p:spPr>
        <p:txBody>
          <a:bodyPr anchor="b"/>
          <a:lstStyle>
            <a:lvl1pPr>
              <a:defRPr sz="5500" b="1">
                <a:solidFill>
                  <a:schemeClr val="accent5"/>
                </a:solidFill>
                <a:latin typeface="Calibri" charset="0"/>
                <a:ea typeface="Calibri" charset="0"/>
                <a:cs typeface="Calibri" charset="0"/>
              </a:defRPr>
            </a:lvl1pPr>
          </a:lstStyle>
          <a:p>
            <a:r>
              <a:rPr lang="en-US" dirty="0"/>
              <a:t>Title of Presentation</a:t>
            </a:r>
          </a:p>
        </p:txBody>
      </p:sp>
      <p:sp>
        <p:nvSpPr>
          <p:cNvPr id="7" name="Text Placeholder 12"/>
          <p:cNvSpPr>
            <a:spLocks noGrp="1"/>
          </p:cNvSpPr>
          <p:nvPr>
            <p:ph type="body" sz="quarter" idx="11" hasCustomPrompt="1"/>
          </p:nvPr>
        </p:nvSpPr>
        <p:spPr>
          <a:xfrm>
            <a:off x="612775" y="4538657"/>
            <a:ext cx="3578225" cy="762000"/>
          </a:xfrm>
          <a:prstGeom prst="rect">
            <a:avLst/>
          </a:prstGeom>
        </p:spPr>
        <p:txBody>
          <a:bodyPr/>
          <a:lstStyle>
            <a:lvl1pPr marL="0" indent="0">
              <a:buNone/>
              <a:defRPr sz="1400" baseline="0">
                <a:solidFill>
                  <a:schemeClr val="accent5"/>
                </a:solidFill>
              </a:defRPr>
            </a:lvl1pPr>
          </a:lstStyle>
          <a:p>
            <a:pPr lvl="0"/>
            <a:r>
              <a:rPr lang="en-US" dirty="0"/>
              <a:t>Presenter and/or Date</a:t>
            </a:r>
          </a:p>
        </p:txBody>
      </p:sp>
      <p:sp>
        <p:nvSpPr>
          <p:cNvPr id="9" name="Text Placeholder 12"/>
          <p:cNvSpPr>
            <a:spLocks noGrp="1"/>
          </p:cNvSpPr>
          <p:nvPr>
            <p:ph type="body" sz="quarter" idx="13" hasCustomPrompt="1"/>
          </p:nvPr>
        </p:nvSpPr>
        <p:spPr>
          <a:xfrm>
            <a:off x="612775" y="3813662"/>
            <a:ext cx="6321425" cy="366452"/>
          </a:xfrm>
          <a:prstGeom prst="rect">
            <a:avLst/>
          </a:prstGeom>
        </p:spPr>
        <p:txBody>
          <a:bodyPr/>
          <a:lstStyle>
            <a:lvl1pPr marL="0" indent="0">
              <a:buNone/>
              <a:defRPr sz="1400" b="1" cap="all" spc="600" baseline="0">
                <a:solidFill>
                  <a:schemeClr val="accent1"/>
                </a:solidFill>
              </a:defRPr>
            </a:lvl1pPr>
          </a:lstStyle>
          <a:p>
            <a:pPr lvl="0"/>
            <a:r>
              <a:rPr lang="en-US" dirty="0"/>
              <a:t>PRACTICE AREA</a:t>
            </a:r>
          </a:p>
        </p:txBody>
      </p:sp>
      <p:sp>
        <p:nvSpPr>
          <p:cNvPr id="14" name="Freeform 13"/>
          <p:cNvSpPr/>
          <p:nvPr userDrawn="1"/>
        </p:nvSpPr>
        <p:spPr>
          <a:xfrm>
            <a:off x="711200" y="3569391"/>
            <a:ext cx="7242162" cy="67631"/>
          </a:xfrm>
          <a:custGeom>
            <a:avLst/>
            <a:gdLst>
              <a:gd name="connsiteX0" fmla="*/ 0 w 7242162"/>
              <a:gd name="connsiteY0" fmla="*/ 0 h 67631"/>
              <a:gd name="connsiteX1" fmla="*/ 7242162 w 7242162"/>
              <a:gd name="connsiteY1" fmla="*/ 0 h 67631"/>
              <a:gd name="connsiteX2" fmla="*/ 7219388 w 7242162"/>
              <a:gd name="connsiteY2" fmla="*/ 67631 h 67631"/>
              <a:gd name="connsiteX3" fmla="*/ 0 w 7242162"/>
              <a:gd name="connsiteY3" fmla="*/ 67165 h 67631"/>
            </a:gdLst>
            <a:ahLst/>
            <a:cxnLst>
              <a:cxn ang="0">
                <a:pos x="connsiteX0" y="connsiteY0"/>
              </a:cxn>
              <a:cxn ang="0">
                <a:pos x="connsiteX1" y="connsiteY1"/>
              </a:cxn>
              <a:cxn ang="0">
                <a:pos x="connsiteX2" y="connsiteY2"/>
              </a:cxn>
              <a:cxn ang="0">
                <a:pos x="connsiteX3" y="connsiteY3"/>
              </a:cxn>
            </a:cxnLst>
            <a:rect l="l" t="t" r="r" b="b"/>
            <a:pathLst>
              <a:path w="7242162" h="67631">
                <a:moveTo>
                  <a:pt x="0" y="0"/>
                </a:moveTo>
                <a:lnTo>
                  <a:pt x="7242162" y="0"/>
                </a:lnTo>
                <a:lnTo>
                  <a:pt x="7219388" y="67631"/>
                </a:lnTo>
                <a:lnTo>
                  <a:pt x="0" y="67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Tree>
    <p:extLst>
      <p:ext uri="{BB962C8B-B14F-4D97-AF65-F5344CB8AC3E}">
        <p14:creationId xmlns:p14="http://schemas.microsoft.com/office/powerpoint/2010/main" val="117661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 Column Headlin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2285645" cy="5791200"/>
          </a:xfrm>
          <a:prstGeom prst="rect">
            <a:avLst/>
          </a:prstGeom>
        </p:spPr>
        <p:txBody>
          <a:bodyPr vert="horz" lIns="0" tIns="0" rIns="0" bIns="0" rtlCol="0" anchor="t" anchorCtr="0">
            <a:noAutofit/>
          </a:bodyPr>
          <a:lstStyle/>
          <a:p>
            <a:r>
              <a:rPr lang="en-US" dirty="0"/>
              <a:t>Click to edit slide headline</a:t>
            </a:r>
          </a:p>
        </p:txBody>
      </p:sp>
      <p:sp>
        <p:nvSpPr>
          <p:cNvPr id="8" name="Text Placeholder 2"/>
          <p:cNvSpPr>
            <a:spLocks noGrp="1"/>
          </p:cNvSpPr>
          <p:nvPr>
            <p:ph type="body" idx="28" hasCustomPrompt="1"/>
          </p:nvPr>
        </p:nvSpPr>
        <p:spPr>
          <a:xfrm>
            <a:off x="609600" y="76200"/>
            <a:ext cx="22860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Rectangle 4"/>
          <p:cNvSpPr/>
          <p:nvPr userDrawn="1"/>
        </p:nvSpPr>
        <p:spPr>
          <a:xfrm>
            <a:off x="628077"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solidFill>
                <a:srgbClr val="FFFFFF"/>
              </a:solidFill>
            </a:endParaRPr>
          </a:p>
        </p:txBody>
      </p:sp>
      <p:sp>
        <p:nvSpPr>
          <p:cNvPr id="6" name="Content Placeholder 3"/>
          <p:cNvSpPr>
            <a:spLocks noGrp="1"/>
          </p:cNvSpPr>
          <p:nvPr>
            <p:ph sz="quarter" idx="29"/>
          </p:nvPr>
        </p:nvSpPr>
        <p:spPr>
          <a:xfrm>
            <a:off x="3200400" y="375748"/>
            <a:ext cx="8382000" cy="5644052"/>
          </a:xfrm>
          <a:prstGeom prst="rect">
            <a:avLst/>
          </a:prstGeom>
        </p:spPr>
        <p:txBody>
          <a:bodyPr>
            <a:noAutofit/>
          </a:bodyPr>
          <a:lstStyle>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63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amp; Content - Center">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Rectangle 8"/>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
        <p:nvSpPr>
          <p:cNvPr id="10" name="Text Placeholder 2"/>
          <p:cNvSpPr>
            <a:spLocks noGrp="1"/>
          </p:cNvSpPr>
          <p:nvPr>
            <p:ph idx="1"/>
          </p:nvPr>
        </p:nvSpPr>
        <p:spPr>
          <a:xfrm>
            <a:off x="609600" y="1467207"/>
            <a:ext cx="10972800" cy="4525963"/>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10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 Center">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Rectangle 4"/>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Tree>
    <p:extLst>
      <p:ext uri="{BB962C8B-B14F-4D97-AF65-F5344CB8AC3E}">
        <p14:creationId xmlns:p14="http://schemas.microsoft.com/office/powerpoint/2010/main" val="375708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Headline &amp; Content">
    <p:spTree>
      <p:nvGrpSpPr>
        <p:cNvPr id="1" name=""/>
        <p:cNvGrpSpPr/>
        <p:nvPr/>
      </p:nvGrpSpPr>
      <p:grpSpPr>
        <a:xfrm>
          <a:off x="0" y="0"/>
          <a:ext cx="0" cy="0"/>
          <a:chOff x="0" y="0"/>
          <a:chExt cx="0" cy="0"/>
        </a:xfrm>
      </p:grpSpPr>
      <p:sp>
        <p:nvSpPr>
          <p:cNvPr id="8" name="Text Placeholder 2"/>
          <p:cNvSpPr>
            <a:spLocks noGrp="1"/>
          </p:cNvSpPr>
          <p:nvPr>
            <p:ph type="body" idx="28" hasCustomPrompt="1"/>
          </p:nvPr>
        </p:nvSpPr>
        <p:spPr>
          <a:xfrm>
            <a:off x="609600" y="12262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Rectangle 6">
            <a:extLst>
              <a:ext uri="{FF2B5EF4-FFF2-40B4-BE49-F238E27FC236}">
                <a16:creationId xmlns:a16="http://schemas.microsoft.com/office/drawing/2014/main" id="{885B56DB-07DA-4195-87CE-BFEB599C5D63}"/>
              </a:ext>
            </a:extLst>
          </p:cNvPr>
          <p:cNvSpPr/>
          <p:nvPr userDrawn="1"/>
        </p:nvSpPr>
        <p:spPr>
          <a:xfrm>
            <a:off x="628077" y="1"/>
            <a:ext cx="2438400" cy="127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Tree>
    <p:extLst>
      <p:ext uri="{BB962C8B-B14F-4D97-AF65-F5344CB8AC3E}">
        <p14:creationId xmlns:p14="http://schemas.microsoft.com/office/powerpoint/2010/main" val="3068664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Rectangle 2"/>
          <p:cNvSpPr/>
          <p:nvPr userDrawn="1"/>
        </p:nvSpPr>
        <p:spPr>
          <a:xfrm>
            <a:off x="0" y="-30653"/>
            <a:ext cx="12192000" cy="208453"/>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solidFill>
                <a:srgbClr val="FFFFFF"/>
              </a:solidFill>
            </a:endParaRPr>
          </a:p>
        </p:txBody>
      </p:sp>
      <p:sp>
        <p:nvSpPr>
          <p:cNvPr id="2" name="Title 1"/>
          <p:cNvSpPr>
            <a:spLocks noGrp="1"/>
          </p:cNvSpPr>
          <p:nvPr>
            <p:ph type="title" hasCustomPrompt="1"/>
          </p:nvPr>
        </p:nvSpPr>
        <p:spPr>
          <a:xfrm>
            <a:off x="304800" y="394654"/>
            <a:ext cx="11582400" cy="524999"/>
          </a:xfrm>
        </p:spPr>
        <p:txBody>
          <a:bodyPr lIns="91440" rIns="91440" anchor="t" anchorCtr="0"/>
          <a:lstStyle>
            <a:lvl1pPr algn="l">
              <a:defRPr sz="2667" b="0">
                <a:solidFill>
                  <a:srgbClr val="000000"/>
                </a:solidFill>
                <a:latin typeface="Calibri"/>
                <a:cs typeface="Calibri"/>
              </a:defRPr>
            </a:lvl1pPr>
          </a:lstStyle>
          <a:p>
            <a:r>
              <a:rPr lang="en-US" dirty="0"/>
              <a:t>Click to edit slide headline</a:t>
            </a:r>
          </a:p>
        </p:txBody>
      </p:sp>
      <p:sp>
        <p:nvSpPr>
          <p:cNvPr id="19" name="Text Placeholder 2"/>
          <p:cNvSpPr>
            <a:spLocks noGrp="1"/>
          </p:cNvSpPr>
          <p:nvPr>
            <p:ph type="body" idx="28" hasCustomPrompt="1"/>
          </p:nvPr>
        </p:nvSpPr>
        <p:spPr>
          <a:xfrm>
            <a:off x="304801" y="919653"/>
            <a:ext cx="11582400" cy="299548"/>
          </a:xfrm>
          <a:prstGeom prst="rect">
            <a:avLst/>
          </a:prstGeom>
        </p:spPr>
        <p:txBody>
          <a:bodyPr anchor="t">
            <a:noAutofit/>
          </a:bodyPr>
          <a:lstStyle>
            <a:lvl1pPr marL="0" indent="0" algn="l">
              <a:lnSpc>
                <a:spcPct val="85000"/>
              </a:lnSpc>
              <a:spcBef>
                <a:spcPts val="0"/>
              </a:spcBef>
              <a:spcAft>
                <a:spcPts val="0"/>
              </a:spcAft>
              <a:buNone/>
              <a:defRPr sz="2133" b="0" i="1">
                <a:solidFill>
                  <a:schemeClr val="accent6"/>
                </a:solidFill>
                <a:latin typeface="Georgia"/>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Text Placeholder 2"/>
          <p:cNvSpPr>
            <a:spLocks noGrp="1"/>
          </p:cNvSpPr>
          <p:nvPr>
            <p:ph type="body" idx="17" hasCustomPrompt="1"/>
          </p:nvPr>
        </p:nvSpPr>
        <p:spPr>
          <a:xfrm>
            <a:off x="326004" y="-78827"/>
            <a:ext cx="11582400" cy="304800"/>
          </a:xfrm>
          <a:prstGeom prst="rect">
            <a:avLst/>
          </a:prstGeom>
        </p:spPr>
        <p:txBody>
          <a:bodyPr anchor="ctr" anchorCtr="0">
            <a:noAutofit/>
          </a:bodyPr>
          <a:lstStyle>
            <a:lvl1pPr marL="0" indent="0" algn="ctr">
              <a:buNone/>
              <a:defRPr sz="1333" b="1" i="0" cap="all">
                <a:solidFill>
                  <a:schemeClr val="bg1"/>
                </a:solidFill>
                <a:latin typeface="Calibri"/>
                <a:cs typeface="Calibr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section heading</a:t>
            </a:r>
          </a:p>
        </p:txBody>
      </p:sp>
    </p:spTree>
    <p:extLst>
      <p:ext uri="{BB962C8B-B14F-4D97-AF65-F5344CB8AC3E}">
        <p14:creationId xmlns:p14="http://schemas.microsoft.com/office/powerpoint/2010/main" val="164879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8"/>
          </a:xfrm>
        </p:spPr>
        <p:txBody>
          <a:bodyPr lIns="91440" rIns="91440" anchor="t" anchorCtr="0">
            <a:noAutofit/>
          </a:bodyPr>
          <a:lstStyle>
            <a:lvl1pPr>
              <a:defRPr sz="2400"/>
            </a:lvl1pPr>
          </a:lstStyle>
          <a:p>
            <a:r>
              <a:rPr lang="en-US" dirty="0"/>
              <a:t>Click to edit slide headline</a:t>
            </a:r>
          </a:p>
        </p:txBody>
      </p:sp>
      <p:sp>
        <p:nvSpPr>
          <p:cNvPr id="152" name="Text Placeholder 2"/>
          <p:cNvSpPr>
            <a:spLocks noGrp="1"/>
          </p:cNvSpPr>
          <p:nvPr>
            <p:ph type="body" idx="10" hasCustomPrompt="1"/>
          </p:nvPr>
        </p:nvSpPr>
        <p:spPr>
          <a:xfrm>
            <a:off x="304801" y="990600"/>
            <a:ext cx="11582400" cy="381000"/>
          </a:xfrm>
          <a:prstGeom prst="rect">
            <a:avLst/>
          </a:prstGeom>
        </p:spPr>
        <p:txBody>
          <a:bodyPr anchor="t">
            <a:noAutofit/>
          </a:bodyPr>
          <a:lstStyle>
            <a:lvl1pPr marL="0" indent="0" algn="ctr">
              <a:buNone/>
              <a:defRPr sz="1800" b="0" i="1">
                <a:solidFill>
                  <a:srgbClr val="F37021"/>
                </a:solidFill>
                <a:latin typeface="Georgia"/>
                <a:cs typeface="Georgia"/>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a:t>Click to edit subheading</a:t>
            </a:r>
          </a:p>
        </p:txBody>
      </p:sp>
      <p:sp>
        <p:nvSpPr>
          <p:cNvPr id="154" name="Text Placeholder 2"/>
          <p:cNvSpPr>
            <a:spLocks noGrp="1"/>
          </p:cNvSpPr>
          <p:nvPr>
            <p:ph type="body" idx="15" hasCustomPrompt="1"/>
          </p:nvPr>
        </p:nvSpPr>
        <p:spPr>
          <a:xfrm>
            <a:off x="304801" y="76200"/>
            <a:ext cx="11582400"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a:t>Click to edit TOPIC</a:t>
            </a:r>
          </a:p>
        </p:txBody>
      </p:sp>
      <p:sp>
        <p:nvSpPr>
          <p:cNvPr id="6" name="Content Placeholder 2"/>
          <p:cNvSpPr>
            <a:spLocks noGrp="1"/>
          </p:cNvSpPr>
          <p:nvPr>
            <p:ph idx="1" hasCustomPrompt="1"/>
          </p:nvPr>
        </p:nvSpPr>
        <p:spPr>
          <a:xfrm>
            <a:off x="304801" y="1524005"/>
            <a:ext cx="11582400" cy="48752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 (great for body text)</a:t>
            </a:r>
          </a:p>
          <a:p>
            <a:pPr lvl="3">
              <a:spcBef>
                <a:spcPts val="1200"/>
              </a:spcBef>
            </a:pPr>
            <a:r>
              <a:rPr lang="en-US" sz="1400" dirty="0"/>
              <a:t>Click tab for fourth level (great for sub-heads)</a:t>
            </a:r>
          </a:p>
          <a:p>
            <a:pPr lvl="4"/>
            <a:r>
              <a:rPr lang="en-US" sz="1600" dirty="0"/>
              <a:t>Click tab for fifth level</a:t>
            </a:r>
          </a:p>
          <a:p>
            <a:pPr lvl="5"/>
            <a:r>
              <a:rPr lang="en-US" sz="1600" dirty="0"/>
              <a:t>Click tab for sixth level (great for body text)</a:t>
            </a:r>
          </a:p>
        </p:txBody>
      </p:sp>
    </p:spTree>
    <p:extLst>
      <p:ext uri="{BB962C8B-B14F-4D97-AF65-F5344CB8AC3E}">
        <p14:creationId xmlns:p14="http://schemas.microsoft.com/office/powerpoint/2010/main" val="872770792"/>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defRPr sz="2200"/>
            </a:lvl1pPr>
          </a:lstStyle>
          <a:p>
            <a:r>
              <a:rPr lang="en-US" dirty="0"/>
              <a:t>Click to edit slide headline</a:t>
            </a:r>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4" name="Content Placeholder 3"/>
          <p:cNvSpPr>
            <a:spLocks noGrp="1"/>
          </p:cNvSpPr>
          <p:nvPr>
            <p:ph sz="quarter" idx="29"/>
          </p:nvPr>
        </p:nvSpPr>
        <p:spPr>
          <a:xfrm>
            <a:off x="609600" y="1219200"/>
            <a:ext cx="10972800" cy="4800600"/>
          </a:xfrm>
        </p:spPr>
        <p:txBody>
          <a:bodyPr/>
          <a:lstStyle>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906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defRPr sz="2200"/>
            </a:lvl1pPr>
          </a:lstStyle>
          <a:p>
            <a:r>
              <a:rPr lang="en-US" dirty="0"/>
              <a:t>Click to edit slide headline</a:t>
            </a:r>
          </a:p>
        </p:txBody>
      </p:sp>
      <p:sp>
        <p:nvSpPr>
          <p:cNvPr id="8" name="Text Placeholder 2"/>
          <p:cNvSpPr>
            <a:spLocks noGrp="1"/>
          </p:cNvSpPr>
          <p:nvPr>
            <p:ph type="body" idx="28" hasCustomPrompt="1"/>
          </p:nvPr>
        </p:nvSpPr>
        <p:spPr>
          <a:xfrm>
            <a:off x="609600" y="140718"/>
            <a:ext cx="10972800" cy="299548"/>
          </a:xfrm>
          <a:prstGeom prst="rect">
            <a:avLst/>
          </a:prstGeom>
        </p:spPr>
        <p:txBody>
          <a:bodyPr anchor="t">
            <a:noAutofit/>
          </a:bodyPr>
          <a:lstStyle>
            <a:lvl1pPr marL="0" indent="0">
              <a:lnSpc>
                <a:spcPct val="85000"/>
              </a:lnSpc>
              <a:spcBef>
                <a:spcPts val="0"/>
              </a:spcBef>
              <a:spcAft>
                <a:spcPts val="0"/>
              </a:spcAft>
              <a:buNone/>
              <a:defRPr sz="1200" b="1" i="1" cap="all" baseline="0">
                <a:solidFill>
                  <a:srgbClr val="F3702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4" name="Content Placeholder 3"/>
          <p:cNvSpPr>
            <a:spLocks noGrp="1"/>
          </p:cNvSpPr>
          <p:nvPr>
            <p:ph sz="quarter" idx="29"/>
          </p:nvPr>
        </p:nvSpPr>
        <p:spPr>
          <a:xfrm>
            <a:off x="609600" y="1219200"/>
            <a:ext cx="10972800" cy="4800600"/>
          </a:xfrm>
        </p:spPr>
        <p:txBody>
          <a:bodyPr/>
          <a:lstStyle>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759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1">
    <p:spTree>
      <p:nvGrpSpPr>
        <p:cNvPr id="1" name=""/>
        <p:cNvGrpSpPr/>
        <p:nvPr/>
      </p:nvGrpSpPr>
      <p:grpSpPr>
        <a:xfrm>
          <a:off x="0" y="0"/>
          <a:ext cx="0" cy="0"/>
          <a:chOff x="0" y="0"/>
          <a:chExt cx="0" cy="0"/>
        </a:xfrm>
      </p:grpSpPr>
      <p:sp>
        <p:nvSpPr>
          <p:cNvPr id="154" name="Text Placeholder 2"/>
          <p:cNvSpPr>
            <a:spLocks noGrp="1"/>
          </p:cNvSpPr>
          <p:nvPr>
            <p:ph type="body" idx="15" hasCustomPrompt="1"/>
          </p:nvPr>
        </p:nvSpPr>
        <p:spPr>
          <a:xfrm>
            <a:off x="2492829" y="106537"/>
            <a:ext cx="7228115"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131" indent="0">
              <a:buNone/>
              <a:defRPr sz="2000" b="1"/>
            </a:lvl2pPr>
            <a:lvl3pPr marL="914264" indent="0">
              <a:buNone/>
              <a:defRPr sz="1867" b="1"/>
            </a:lvl3pPr>
            <a:lvl4pPr marL="1371396" indent="0">
              <a:buNone/>
              <a:defRPr sz="1600" b="1"/>
            </a:lvl4pPr>
            <a:lvl5pPr marL="1828528" indent="0">
              <a:buNone/>
              <a:defRPr sz="1600" b="1"/>
            </a:lvl5pPr>
            <a:lvl6pPr marL="2285662" indent="0">
              <a:buNone/>
              <a:defRPr sz="1600" b="1"/>
            </a:lvl6pPr>
            <a:lvl7pPr marL="2742790" indent="0">
              <a:buNone/>
              <a:defRPr sz="1600" b="1"/>
            </a:lvl7pPr>
            <a:lvl8pPr marL="3199920" indent="0">
              <a:buNone/>
              <a:defRPr sz="1600" b="1"/>
            </a:lvl8pPr>
            <a:lvl9pPr marL="3657051" indent="0">
              <a:buNone/>
              <a:defRPr sz="1600" b="1"/>
            </a:lvl9pPr>
          </a:lstStyle>
          <a:p>
            <a:pPr lvl="0"/>
            <a:r>
              <a:rPr lang="en-US" dirty="0"/>
              <a:t>Click to edit TOPIC</a:t>
            </a:r>
          </a:p>
        </p:txBody>
      </p:sp>
      <p:sp>
        <p:nvSpPr>
          <p:cNvPr id="8" name="Rectangle 7"/>
          <p:cNvSpPr/>
          <p:nvPr userDrawn="1"/>
        </p:nvSpPr>
        <p:spPr>
          <a:xfrm rot="5400000">
            <a:off x="6019812"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defTabSz="914309"/>
            <a:endParaRPr lang="en-US" sz="1867" dirty="0">
              <a:solidFill>
                <a:prstClr val="white"/>
              </a:solidFill>
            </a:endParaRPr>
          </a:p>
        </p:txBody>
      </p:sp>
      <p:sp>
        <p:nvSpPr>
          <p:cNvPr id="3" name="Title 2"/>
          <p:cNvSpPr>
            <a:spLocks noGrp="1"/>
          </p:cNvSpPr>
          <p:nvPr>
            <p:ph type="title"/>
          </p:nvPr>
        </p:nvSpPr>
        <p:spPr>
          <a:xfrm>
            <a:off x="402783" y="441092"/>
            <a:ext cx="7238663" cy="667512"/>
          </a:xfrm>
        </p:spPr>
        <p:txBody>
          <a:bodyPr/>
          <a:lstStyle/>
          <a:p>
            <a:r>
              <a:rPr lang="en-US" dirty="0"/>
              <a:t>Click to edit Master title style</a:t>
            </a:r>
          </a:p>
        </p:txBody>
      </p:sp>
    </p:spTree>
    <p:extLst>
      <p:ext uri="{BB962C8B-B14F-4D97-AF65-F5344CB8AC3E}">
        <p14:creationId xmlns:p14="http://schemas.microsoft.com/office/powerpoint/2010/main" val="6421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9"/>
          </a:xfrm>
        </p:spPr>
        <p:txBody>
          <a:bodyPr lIns="91440" rIns="91440" anchor="t" anchorCtr="0"/>
          <a:lstStyle>
            <a:lvl1pPr>
              <a:defRPr sz="2667" b="0">
                <a:solidFill>
                  <a:srgbClr val="000000"/>
                </a:solidFill>
                <a:latin typeface="Calibri"/>
                <a:cs typeface="Calibri"/>
              </a:defRPr>
            </a:lvl1pPr>
          </a:lstStyle>
          <a:p>
            <a:r>
              <a:rPr lang="en-US" dirty="0"/>
              <a:t>Click to edit slide headline</a:t>
            </a:r>
          </a:p>
        </p:txBody>
      </p:sp>
      <p:sp>
        <p:nvSpPr>
          <p:cNvPr id="19" name="Text Placeholder 2"/>
          <p:cNvSpPr>
            <a:spLocks noGrp="1"/>
          </p:cNvSpPr>
          <p:nvPr>
            <p:ph type="body" idx="28" hasCustomPrompt="1"/>
          </p:nvPr>
        </p:nvSpPr>
        <p:spPr>
          <a:xfrm>
            <a:off x="304801" y="919653"/>
            <a:ext cx="11582400" cy="299548"/>
          </a:xfrm>
          <a:prstGeom prst="rect">
            <a:avLst/>
          </a:prstGeom>
        </p:spPr>
        <p:txBody>
          <a:bodyPr anchor="t">
            <a:noAutofit/>
          </a:bodyPr>
          <a:lstStyle>
            <a:lvl1pPr marL="0" indent="0" algn="ctr">
              <a:lnSpc>
                <a:spcPct val="85000"/>
              </a:lnSpc>
              <a:spcBef>
                <a:spcPts val="0"/>
              </a:spcBef>
              <a:spcAft>
                <a:spcPts val="0"/>
              </a:spcAft>
              <a:buNone/>
              <a:defRPr sz="2133" b="0" i="1">
                <a:solidFill>
                  <a:schemeClr val="accent6"/>
                </a:solidFill>
                <a:latin typeface="Georgia"/>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Text Placeholder 2"/>
          <p:cNvSpPr>
            <a:spLocks noGrp="1"/>
          </p:cNvSpPr>
          <p:nvPr>
            <p:ph type="body" idx="17" hasCustomPrompt="1"/>
          </p:nvPr>
        </p:nvSpPr>
        <p:spPr>
          <a:xfrm>
            <a:off x="304800" y="76200"/>
            <a:ext cx="11582400" cy="304800"/>
          </a:xfrm>
          <a:prstGeom prst="rect">
            <a:avLst/>
          </a:prstGeom>
        </p:spPr>
        <p:txBody>
          <a:bodyPr anchor="t">
            <a:noAutofit/>
          </a:bodyPr>
          <a:lstStyle>
            <a:lvl1pPr marL="0" indent="0" algn="ctr">
              <a:buNone/>
              <a:defRPr sz="1600" b="1" i="0" cap="all">
                <a:solidFill>
                  <a:schemeClr val="accent6"/>
                </a:solidFill>
                <a:latin typeface="Calibri"/>
                <a:cs typeface="Calibr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section heading</a:t>
            </a:r>
          </a:p>
        </p:txBody>
      </p:sp>
      <p:sp>
        <p:nvSpPr>
          <p:cNvPr id="6" name="Rectangle 5"/>
          <p:cNvSpPr/>
          <p:nvPr userDrawn="1"/>
        </p:nvSpPr>
        <p:spPr>
          <a:xfrm rot="5400000">
            <a:off x="6019802"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Tree>
    <p:extLst>
      <p:ext uri="{BB962C8B-B14F-4D97-AF65-F5344CB8AC3E}">
        <p14:creationId xmlns:p14="http://schemas.microsoft.com/office/powerpoint/2010/main" val="136274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dirty="0"/>
              <a:t>Click to edit slide headline</a:t>
            </a:r>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Rectangle 4"/>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Tree>
    <p:extLst>
      <p:ext uri="{BB962C8B-B14F-4D97-AF65-F5344CB8AC3E}">
        <p14:creationId xmlns:p14="http://schemas.microsoft.com/office/powerpoint/2010/main" val="178528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Headline &amp; Content">
    <p:spTree>
      <p:nvGrpSpPr>
        <p:cNvPr id="1" name=""/>
        <p:cNvGrpSpPr/>
        <p:nvPr/>
      </p:nvGrpSpPr>
      <p:grpSpPr>
        <a:xfrm>
          <a:off x="0" y="0"/>
          <a:ext cx="0" cy="0"/>
          <a:chOff x="0" y="0"/>
          <a:chExt cx="0" cy="0"/>
        </a:xfrm>
      </p:grpSpPr>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6" name="Rectangle 5"/>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srgbClr val="FFFFFF"/>
              </a:solidFill>
              <a:effectLst/>
              <a:uLnTx/>
              <a:uFillTx/>
              <a:latin typeface="Calibri Light" panose="020F0302020204030204"/>
              <a:ea typeface="+mn-ea"/>
              <a:cs typeface="+mn-cs"/>
            </a:endParaRPr>
          </a:p>
        </p:txBody>
      </p:sp>
      <p:sp>
        <p:nvSpPr>
          <p:cNvPr id="9"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dirty="0"/>
              <a:t>Click to edit slide headline</a:t>
            </a:r>
          </a:p>
        </p:txBody>
      </p:sp>
      <p:sp>
        <p:nvSpPr>
          <p:cNvPr id="10" name="Text Placeholder 2"/>
          <p:cNvSpPr>
            <a:spLocks noGrp="1"/>
          </p:cNvSpPr>
          <p:nvPr>
            <p:ph idx="1"/>
          </p:nvPr>
        </p:nvSpPr>
        <p:spPr>
          <a:xfrm>
            <a:off x="609600" y="1219200"/>
            <a:ext cx="10972800" cy="4525963"/>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17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line &amp; Content - Center">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Rectangle 8"/>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10" name="Text Placeholder 2"/>
          <p:cNvSpPr>
            <a:spLocks noGrp="1"/>
          </p:cNvSpPr>
          <p:nvPr>
            <p:ph idx="1"/>
          </p:nvPr>
        </p:nvSpPr>
        <p:spPr>
          <a:xfrm>
            <a:off x="609600" y="1467207"/>
            <a:ext cx="10972800" cy="4525963"/>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77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Headline - Center">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lvl1pPr algn="ctr">
              <a:defRPr/>
            </a:lvl1pPr>
          </a:lstStyle>
          <a:p>
            <a:r>
              <a:rPr lang="en-US"/>
              <a:t>Click to edit Master title style</a:t>
            </a:r>
            <a:endParaRPr lang="en-US" dirty="0"/>
          </a:p>
        </p:txBody>
      </p:sp>
      <p:sp>
        <p:nvSpPr>
          <p:cNvPr id="8" name="Text Placeholder 2"/>
          <p:cNvSpPr>
            <a:spLocks noGrp="1"/>
          </p:cNvSpPr>
          <p:nvPr>
            <p:ph type="body" idx="28" hasCustomPrompt="1"/>
          </p:nvPr>
        </p:nvSpPr>
        <p:spPr>
          <a:xfrm>
            <a:off x="609600" y="76200"/>
            <a:ext cx="10972800" cy="299548"/>
          </a:xfrm>
          <a:prstGeom prst="rect">
            <a:avLst/>
          </a:prstGeom>
        </p:spPr>
        <p:txBody>
          <a:bodyPr anchor="t">
            <a:noAutofit/>
          </a:bodyPr>
          <a:lstStyle>
            <a:lvl1pPr marL="0" indent="0" algn="ctr">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5" name="Rectangle 4"/>
          <p:cNvSpPr/>
          <p:nvPr userDrawn="1"/>
        </p:nvSpPr>
        <p:spPr>
          <a:xfrm>
            <a:off x="5181600" y="2"/>
            <a:ext cx="1828800" cy="6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Tree>
    <p:extLst>
      <p:ext uri="{BB962C8B-B14F-4D97-AF65-F5344CB8AC3E}">
        <p14:creationId xmlns:p14="http://schemas.microsoft.com/office/powerpoint/2010/main" val="23102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Headline &amp; Content">
    <p:spTree>
      <p:nvGrpSpPr>
        <p:cNvPr id="1" name=""/>
        <p:cNvGrpSpPr/>
        <p:nvPr/>
      </p:nvGrpSpPr>
      <p:grpSpPr>
        <a:xfrm>
          <a:off x="0" y="0"/>
          <a:ext cx="0" cy="0"/>
          <a:chOff x="0" y="0"/>
          <a:chExt cx="0" cy="0"/>
        </a:xfrm>
      </p:grpSpPr>
      <p:sp>
        <p:nvSpPr>
          <p:cNvPr id="8" name="Text Placeholder 2"/>
          <p:cNvSpPr>
            <a:spLocks noGrp="1"/>
          </p:cNvSpPr>
          <p:nvPr>
            <p:ph type="body" idx="28" hasCustomPrompt="1"/>
          </p:nvPr>
        </p:nvSpPr>
        <p:spPr>
          <a:xfrm>
            <a:off x="609600" y="122620"/>
            <a:ext cx="10972800" cy="299548"/>
          </a:xfrm>
          <a:prstGeom prst="rect">
            <a:avLst/>
          </a:prstGeom>
        </p:spPr>
        <p:txBody>
          <a:bodyPr anchor="t">
            <a:noAutofit/>
          </a:bodyPr>
          <a:lstStyle>
            <a:lvl1pPr marL="0" indent="0">
              <a:lnSpc>
                <a:spcPct val="85000"/>
              </a:lnSpc>
              <a:spcBef>
                <a:spcPts val="0"/>
              </a:spcBef>
              <a:spcAft>
                <a:spcPts val="0"/>
              </a:spcAft>
              <a:buNone/>
              <a:defRPr sz="1200" b="1" i="0" cap="all" baseline="0">
                <a:solidFill>
                  <a:schemeClr val="accent1"/>
                </a:solidFill>
                <a:latin typeface="calibri" charset="0"/>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Rectangle 6">
            <a:extLst>
              <a:ext uri="{FF2B5EF4-FFF2-40B4-BE49-F238E27FC236}">
                <a16:creationId xmlns:a16="http://schemas.microsoft.com/office/drawing/2014/main" id="{885B56DB-07DA-4195-87CE-BFEB599C5D63}"/>
              </a:ext>
            </a:extLst>
          </p:cNvPr>
          <p:cNvSpPr/>
          <p:nvPr userDrawn="1"/>
        </p:nvSpPr>
        <p:spPr>
          <a:xfrm>
            <a:off x="628077" y="1"/>
            <a:ext cx="2438400" cy="127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Tree>
    <p:extLst>
      <p:ext uri="{BB962C8B-B14F-4D97-AF65-F5344CB8AC3E}">
        <p14:creationId xmlns:p14="http://schemas.microsoft.com/office/powerpoint/2010/main" val="378431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3" name="Rectangle 2"/>
          <p:cNvSpPr/>
          <p:nvPr userDrawn="1"/>
        </p:nvSpPr>
        <p:spPr>
          <a:xfrm>
            <a:off x="0" y="-30653"/>
            <a:ext cx="12192000" cy="208453"/>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latin typeface="+mj-lt"/>
            </a:endParaRPr>
          </a:p>
        </p:txBody>
      </p:sp>
      <p:sp>
        <p:nvSpPr>
          <p:cNvPr id="2" name="Title 1"/>
          <p:cNvSpPr>
            <a:spLocks noGrp="1"/>
          </p:cNvSpPr>
          <p:nvPr>
            <p:ph type="title" hasCustomPrompt="1"/>
          </p:nvPr>
        </p:nvSpPr>
        <p:spPr>
          <a:xfrm>
            <a:off x="304800" y="394654"/>
            <a:ext cx="11582400" cy="524999"/>
          </a:xfrm>
        </p:spPr>
        <p:txBody>
          <a:bodyPr lIns="91440" rIns="91440" anchor="t" anchorCtr="0"/>
          <a:lstStyle>
            <a:lvl1pPr algn="l">
              <a:defRPr sz="2667" b="0">
                <a:solidFill>
                  <a:srgbClr val="000000"/>
                </a:solidFill>
                <a:latin typeface="Calibri"/>
                <a:cs typeface="Calibri"/>
              </a:defRPr>
            </a:lvl1pPr>
          </a:lstStyle>
          <a:p>
            <a:r>
              <a:rPr lang="en-US" dirty="0"/>
              <a:t>Click to edit slide headline</a:t>
            </a:r>
          </a:p>
        </p:txBody>
      </p:sp>
      <p:sp>
        <p:nvSpPr>
          <p:cNvPr id="19" name="Text Placeholder 2"/>
          <p:cNvSpPr>
            <a:spLocks noGrp="1"/>
          </p:cNvSpPr>
          <p:nvPr>
            <p:ph type="body" idx="28" hasCustomPrompt="1"/>
          </p:nvPr>
        </p:nvSpPr>
        <p:spPr>
          <a:xfrm>
            <a:off x="304801" y="919653"/>
            <a:ext cx="11582400" cy="299548"/>
          </a:xfrm>
          <a:prstGeom prst="rect">
            <a:avLst/>
          </a:prstGeom>
        </p:spPr>
        <p:txBody>
          <a:bodyPr anchor="t">
            <a:noAutofit/>
          </a:bodyPr>
          <a:lstStyle>
            <a:lvl1pPr marL="0" indent="0" algn="l">
              <a:lnSpc>
                <a:spcPct val="85000"/>
              </a:lnSpc>
              <a:spcBef>
                <a:spcPts val="0"/>
              </a:spcBef>
              <a:spcAft>
                <a:spcPts val="0"/>
              </a:spcAft>
              <a:buNone/>
              <a:defRPr sz="2133" b="0" i="1">
                <a:solidFill>
                  <a:schemeClr val="accent6"/>
                </a:solidFill>
                <a:latin typeface="Georgia"/>
                <a:cs typeface="Georgia"/>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subheading</a:t>
            </a:r>
          </a:p>
        </p:txBody>
      </p:sp>
      <p:sp>
        <p:nvSpPr>
          <p:cNvPr id="9" name="Text Placeholder 2"/>
          <p:cNvSpPr>
            <a:spLocks noGrp="1"/>
          </p:cNvSpPr>
          <p:nvPr>
            <p:ph type="body" idx="17" hasCustomPrompt="1"/>
          </p:nvPr>
        </p:nvSpPr>
        <p:spPr>
          <a:xfrm>
            <a:off x="326004" y="-78827"/>
            <a:ext cx="11582400" cy="304800"/>
          </a:xfrm>
          <a:prstGeom prst="rect">
            <a:avLst/>
          </a:prstGeom>
        </p:spPr>
        <p:txBody>
          <a:bodyPr anchor="ctr" anchorCtr="0">
            <a:noAutofit/>
          </a:bodyPr>
          <a:lstStyle>
            <a:lvl1pPr marL="0" indent="0" algn="ctr">
              <a:buNone/>
              <a:defRPr sz="1333" b="1" i="0" cap="all">
                <a:solidFill>
                  <a:schemeClr val="bg1"/>
                </a:solidFill>
                <a:latin typeface="Calibri"/>
                <a:cs typeface="Calibr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section heading</a:t>
            </a:r>
          </a:p>
        </p:txBody>
      </p:sp>
    </p:spTree>
    <p:extLst>
      <p:ext uri="{BB962C8B-B14F-4D97-AF65-F5344CB8AC3E}">
        <p14:creationId xmlns:p14="http://schemas.microsoft.com/office/powerpoint/2010/main" val="17248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8"/>
          </a:xfrm>
        </p:spPr>
        <p:txBody>
          <a:bodyPr lIns="91440" rIns="91440" anchor="t" anchorCtr="0">
            <a:noAutofit/>
          </a:bodyPr>
          <a:lstStyle>
            <a:lvl1pPr>
              <a:defRPr sz="2400"/>
            </a:lvl1pPr>
          </a:lstStyle>
          <a:p>
            <a:r>
              <a:rPr lang="en-US" dirty="0"/>
              <a:t>Click to edit slide headline</a:t>
            </a:r>
          </a:p>
        </p:txBody>
      </p:sp>
      <p:sp>
        <p:nvSpPr>
          <p:cNvPr id="152" name="Text Placeholder 2"/>
          <p:cNvSpPr>
            <a:spLocks noGrp="1"/>
          </p:cNvSpPr>
          <p:nvPr>
            <p:ph type="body" idx="10" hasCustomPrompt="1"/>
          </p:nvPr>
        </p:nvSpPr>
        <p:spPr>
          <a:xfrm>
            <a:off x="304801" y="990600"/>
            <a:ext cx="11582400" cy="381000"/>
          </a:xfrm>
          <a:prstGeom prst="rect">
            <a:avLst/>
          </a:prstGeom>
        </p:spPr>
        <p:txBody>
          <a:bodyPr anchor="t">
            <a:noAutofit/>
          </a:bodyPr>
          <a:lstStyle>
            <a:lvl1pPr marL="0" indent="0" algn="ctr">
              <a:buNone/>
              <a:defRPr sz="1800" b="0" i="1">
                <a:solidFill>
                  <a:srgbClr val="F37021"/>
                </a:solidFill>
                <a:latin typeface="Georgia"/>
                <a:cs typeface="Georgia"/>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a:t>Click to edit subheading</a:t>
            </a:r>
          </a:p>
        </p:txBody>
      </p:sp>
      <p:sp>
        <p:nvSpPr>
          <p:cNvPr id="154" name="Text Placeholder 2"/>
          <p:cNvSpPr>
            <a:spLocks noGrp="1"/>
          </p:cNvSpPr>
          <p:nvPr>
            <p:ph type="body" idx="15" hasCustomPrompt="1"/>
          </p:nvPr>
        </p:nvSpPr>
        <p:spPr>
          <a:xfrm>
            <a:off x="304801" y="76200"/>
            <a:ext cx="11582400"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a:t>Click to edit TOPIC</a:t>
            </a:r>
          </a:p>
        </p:txBody>
      </p:sp>
      <p:sp>
        <p:nvSpPr>
          <p:cNvPr id="6" name="Content Placeholder 2"/>
          <p:cNvSpPr>
            <a:spLocks noGrp="1"/>
          </p:cNvSpPr>
          <p:nvPr>
            <p:ph idx="1" hasCustomPrompt="1"/>
          </p:nvPr>
        </p:nvSpPr>
        <p:spPr>
          <a:xfrm>
            <a:off x="304801" y="1524005"/>
            <a:ext cx="11582400" cy="48752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 (great for body text)</a:t>
            </a:r>
          </a:p>
          <a:p>
            <a:pPr lvl="3">
              <a:spcBef>
                <a:spcPts val="1200"/>
              </a:spcBef>
            </a:pPr>
            <a:r>
              <a:rPr lang="en-US" sz="1400" dirty="0"/>
              <a:t>Click tab for fourth level (great for sub-heads)</a:t>
            </a:r>
          </a:p>
          <a:p>
            <a:pPr lvl="4"/>
            <a:r>
              <a:rPr lang="en-US" sz="1600" dirty="0"/>
              <a:t>Click tab for fifth level</a:t>
            </a:r>
          </a:p>
          <a:p>
            <a:pPr lvl="5"/>
            <a:r>
              <a:rPr lang="en-US" sz="1600" dirty="0"/>
              <a:t>Click tab for sixth level (great for body text)</a:t>
            </a:r>
          </a:p>
        </p:txBody>
      </p:sp>
    </p:spTree>
    <p:extLst>
      <p:ext uri="{BB962C8B-B14F-4D97-AF65-F5344CB8AC3E}">
        <p14:creationId xmlns:p14="http://schemas.microsoft.com/office/powerpoint/2010/main" val="2015108374"/>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219200"/>
            <a:ext cx="10972800" cy="4525963"/>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dirty="0"/>
              <a:t>Click to edit slide headline</a:t>
            </a:r>
          </a:p>
        </p:txBody>
      </p:sp>
      <p:sp>
        <p:nvSpPr>
          <p:cNvPr id="8" name="Rectangle 7"/>
          <p:cNvSpPr/>
          <p:nvPr userDrawn="1"/>
        </p:nvSpPr>
        <p:spPr>
          <a:xfrm>
            <a:off x="628077" y="1"/>
            <a:ext cx="2438400" cy="127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 name="Right Triangle 4"/>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11" name="TextBox 10"/>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pc="0" baseline="0" smtClean="0">
                <a:solidFill>
                  <a:schemeClr val="bg1"/>
                </a:solidFill>
                <a:latin typeface="+mj-lt"/>
              </a:rPr>
              <a:pPr algn="ctr"/>
              <a:t>‹#›</a:t>
            </a:fld>
            <a:endParaRPr lang="en-US" sz="1200" spc="0" baseline="0" dirty="0">
              <a:solidFill>
                <a:schemeClr val="bg1"/>
              </a:solidFill>
              <a:latin typeface="+mj-lt"/>
            </a:endParaRPr>
          </a:p>
        </p:txBody>
      </p:sp>
    </p:spTree>
    <p:extLst>
      <p:ext uri="{BB962C8B-B14F-4D97-AF65-F5344CB8AC3E}">
        <p14:creationId xmlns:p14="http://schemas.microsoft.com/office/powerpoint/2010/main" val="2394295172"/>
      </p:ext>
    </p:extLst>
  </p:cSld>
  <p:clrMap bg1="lt1" tx1="dk1" bg2="lt2" tx2="dk2" accent1="accent1" accent2="accent2" accent3="accent3" accent4="accent4" accent5="accent5" accent6="accent6" hlink="hlink" folHlink="folHlink"/>
  <p:sldLayoutIdLst>
    <p:sldLayoutId id="2147483758" r:id="rId1"/>
    <p:sldLayoutId id="2147483955" r:id="rId2"/>
    <p:sldLayoutId id="2147483956" r:id="rId3"/>
    <p:sldLayoutId id="2147483958" r:id="rId4"/>
    <p:sldLayoutId id="2147483960" r:id="rId5"/>
    <p:sldLayoutId id="2147483961" r:id="rId6"/>
    <p:sldLayoutId id="2147483962" r:id="rId7"/>
    <p:sldLayoutId id="2147483963" r:id="rId8"/>
    <p:sldLayoutId id="2147483964" r:id="rId9"/>
    <p:sldLayoutId id="2147483966" r:id="rId10"/>
    <p:sldLayoutId id="2147483967" r:id="rId11"/>
    <p:sldLayoutId id="214748396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09585" rtl="0" eaLnBrk="1" latinLnBrk="0" hangingPunct="1">
        <a:spcBef>
          <a:spcPct val="0"/>
        </a:spcBef>
        <a:buNone/>
        <a:defRPr sz="2600" b="1" kern="1200">
          <a:solidFill>
            <a:schemeClr val="accent5"/>
          </a:solidFill>
          <a:latin typeface="+mj-lt"/>
          <a:ea typeface="+mj-ea"/>
          <a:cs typeface="+mj-cs"/>
        </a:defRPr>
      </a:lvl1pPr>
    </p:titleStyle>
    <p:bodyStyle>
      <a:lvl1pPr marL="304792" indent="-304792" algn="l" defTabSz="609585" rtl="0" eaLnBrk="1" latinLnBrk="0" hangingPunct="1">
        <a:spcBef>
          <a:spcPts val="800"/>
        </a:spcBef>
        <a:buClr>
          <a:schemeClr val="accent1"/>
        </a:buClr>
        <a:buFont typeface="Arial" charset="0"/>
        <a:buChar char="•"/>
        <a:defRPr sz="2667" kern="1200">
          <a:solidFill>
            <a:schemeClr val="tx1"/>
          </a:solidFill>
          <a:latin typeface="+mn-lt"/>
          <a:ea typeface="+mn-ea"/>
          <a:cs typeface="+mn-cs"/>
        </a:defRPr>
      </a:lvl1pPr>
      <a:lvl2pPr marL="975336" indent="-365751" algn="l" defTabSz="609585" rtl="0" eaLnBrk="1" latinLnBrk="0" hangingPunct="1">
        <a:spcBef>
          <a:spcPts val="800"/>
        </a:spcBef>
        <a:buClr>
          <a:schemeClr val="accent1"/>
        </a:buClr>
        <a:buFont typeface="Arial"/>
        <a:buChar char="–"/>
        <a:defRPr sz="2000" kern="1200">
          <a:solidFill>
            <a:schemeClr val="tx1"/>
          </a:solidFill>
          <a:latin typeface="+mn-lt"/>
          <a:ea typeface="+mn-ea"/>
          <a:cs typeface="+mn-cs"/>
        </a:defRPr>
      </a:lvl2pPr>
      <a:lvl3pPr marL="1219170" indent="-365751" algn="l" defTabSz="609585" rtl="0" eaLnBrk="1" latinLnBrk="0" hangingPunct="1">
        <a:spcBef>
          <a:spcPts val="1333"/>
        </a:spcBef>
        <a:buClr>
          <a:schemeClr val="accent1"/>
        </a:buClr>
        <a:buFont typeface="Wingdings" charset="2"/>
        <a:buChar char="§"/>
        <a:defRPr sz="2000" kern="1200">
          <a:solidFill>
            <a:schemeClr val="tx1"/>
          </a:solidFill>
          <a:latin typeface="+mn-lt"/>
          <a:ea typeface="+mn-ea"/>
          <a:cs typeface="+mn-cs"/>
        </a:defRPr>
      </a:lvl3pPr>
      <a:lvl4pPr marL="1706837" indent="-365751" algn="l" defTabSz="609585" rtl="0" eaLnBrk="1" latinLnBrk="0" hangingPunct="1">
        <a:spcBef>
          <a:spcPts val="1600"/>
        </a:spcBef>
        <a:buClr>
          <a:schemeClr val="accent1"/>
        </a:buClr>
        <a:buFont typeface="Arial" charset="0"/>
        <a:buChar char="•"/>
        <a:defRPr sz="2000" kern="1200">
          <a:solidFill>
            <a:schemeClr val="tx1"/>
          </a:solidFill>
          <a:latin typeface="+mn-lt"/>
          <a:ea typeface="+mn-ea"/>
          <a:cs typeface="+mn-cs"/>
        </a:defRPr>
      </a:lvl4pPr>
      <a:lvl5pPr marL="2072588" indent="-243834" algn="l" defTabSz="609585" rtl="0" eaLnBrk="1" latinLnBrk="0" hangingPunct="1">
        <a:spcBef>
          <a:spcPts val="1867"/>
        </a:spcBef>
        <a:buClr>
          <a:schemeClr val="accent1"/>
        </a:buClr>
        <a:buFont typeface="Arial"/>
        <a:buChar char="•"/>
        <a:defRPr sz="20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219200"/>
            <a:ext cx="10972800" cy="4525963"/>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609955" y="381000"/>
            <a:ext cx="10972092" cy="524999"/>
          </a:xfrm>
          <a:prstGeom prst="rect">
            <a:avLst/>
          </a:prstGeom>
        </p:spPr>
        <p:txBody>
          <a:bodyPr vert="horz" lIns="0" tIns="0" rIns="0" bIns="0" rtlCol="0" anchor="t" anchorCtr="0">
            <a:noAutofit/>
          </a:bodyPr>
          <a:lstStyle/>
          <a:p>
            <a:r>
              <a:rPr lang="en-US" dirty="0"/>
              <a:t>Click to edit slide headline</a:t>
            </a:r>
          </a:p>
        </p:txBody>
      </p:sp>
      <p:sp>
        <p:nvSpPr>
          <p:cNvPr id="8" name="Rectangle 7"/>
          <p:cNvSpPr/>
          <p:nvPr userDrawn="1"/>
        </p:nvSpPr>
        <p:spPr>
          <a:xfrm>
            <a:off x="628077" y="1"/>
            <a:ext cx="2438400" cy="127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
        <p:nvSpPr>
          <p:cNvPr id="5" name="Right Triangle 4"/>
          <p:cNvSpPr/>
          <p:nvPr userDrawn="1"/>
        </p:nvSpPr>
        <p:spPr>
          <a:xfrm flipH="1">
            <a:off x="11807112" y="5715000"/>
            <a:ext cx="384888" cy="1143000"/>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11" name="TextBox 10"/>
          <p:cNvSpPr txBox="1"/>
          <p:nvPr userDrawn="1"/>
        </p:nvSpPr>
        <p:spPr>
          <a:xfrm>
            <a:off x="11784933" y="6553397"/>
            <a:ext cx="524616" cy="138551"/>
          </a:xfrm>
          <a:prstGeom prst="rect">
            <a:avLst/>
          </a:prstGeom>
          <a:noFill/>
        </p:spPr>
        <p:txBody>
          <a:bodyPr wrap="square" lIns="0" tIns="0" rIns="0" bIns="0" rtlCol="0">
            <a:noAutofit/>
          </a:bodyPr>
          <a:lstStyle/>
          <a:p>
            <a:pPr algn="ctr"/>
            <a:fld id="{567A4CEE-210B-4A43-8E57-98E37E0AC15F}" type="slidenum">
              <a:rPr lang="en-US" sz="1200" smtClean="0">
                <a:solidFill>
                  <a:srgbClr val="FFFFFF"/>
                </a:solidFill>
              </a:rPr>
              <a:pPr algn="ctr"/>
              <a:t>‹#›</a:t>
            </a:fld>
            <a:endParaRPr lang="en-US" sz="1200" dirty="0">
              <a:solidFill>
                <a:srgbClr val="FFFFFF"/>
              </a:solidFill>
            </a:endParaRPr>
          </a:p>
        </p:txBody>
      </p:sp>
    </p:spTree>
    <p:extLst>
      <p:ext uri="{BB962C8B-B14F-4D97-AF65-F5344CB8AC3E}">
        <p14:creationId xmlns:p14="http://schemas.microsoft.com/office/powerpoint/2010/main" val="1975574896"/>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09585" rtl="0" eaLnBrk="1" latinLnBrk="0" hangingPunct="1">
        <a:spcBef>
          <a:spcPct val="0"/>
        </a:spcBef>
        <a:buNone/>
        <a:defRPr sz="2600" b="1" kern="1200">
          <a:solidFill>
            <a:schemeClr val="accent5"/>
          </a:solidFill>
          <a:latin typeface="+mj-lt"/>
          <a:ea typeface="+mj-ea"/>
          <a:cs typeface="+mj-cs"/>
        </a:defRPr>
      </a:lvl1pPr>
    </p:titleStyle>
    <p:bodyStyle>
      <a:lvl1pPr marL="304792" indent="-304792" algn="l" defTabSz="609585" rtl="0" eaLnBrk="1" latinLnBrk="0" hangingPunct="1">
        <a:spcBef>
          <a:spcPts val="800"/>
        </a:spcBef>
        <a:buClr>
          <a:schemeClr val="accent1"/>
        </a:buClr>
        <a:buFont typeface="Arial" charset="0"/>
        <a:buChar char="•"/>
        <a:defRPr sz="2667" kern="1200">
          <a:solidFill>
            <a:schemeClr val="tx1"/>
          </a:solidFill>
          <a:latin typeface="+mn-lt"/>
          <a:ea typeface="+mn-ea"/>
          <a:cs typeface="+mn-cs"/>
        </a:defRPr>
      </a:lvl1pPr>
      <a:lvl2pPr marL="975336" indent="-365751" algn="l" defTabSz="609585" rtl="0" eaLnBrk="1" latinLnBrk="0" hangingPunct="1">
        <a:spcBef>
          <a:spcPts val="800"/>
        </a:spcBef>
        <a:buClr>
          <a:schemeClr val="accent1"/>
        </a:buClr>
        <a:buFont typeface="Arial"/>
        <a:buChar char="–"/>
        <a:defRPr sz="2000" kern="1200">
          <a:solidFill>
            <a:schemeClr val="tx1"/>
          </a:solidFill>
          <a:latin typeface="+mn-lt"/>
          <a:ea typeface="+mn-ea"/>
          <a:cs typeface="+mn-cs"/>
        </a:defRPr>
      </a:lvl2pPr>
      <a:lvl3pPr marL="1219170" indent="-365751" algn="l" defTabSz="609585" rtl="0" eaLnBrk="1" latinLnBrk="0" hangingPunct="1">
        <a:spcBef>
          <a:spcPts val="1333"/>
        </a:spcBef>
        <a:buClr>
          <a:schemeClr val="accent1"/>
        </a:buClr>
        <a:buFont typeface="Wingdings" charset="2"/>
        <a:buChar char="§"/>
        <a:defRPr sz="2000" kern="1200">
          <a:solidFill>
            <a:schemeClr val="tx1"/>
          </a:solidFill>
          <a:latin typeface="+mn-lt"/>
          <a:ea typeface="+mn-ea"/>
          <a:cs typeface="+mn-cs"/>
        </a:defRPr>
      </a:lvl3pPr>
      <a:lvl4pPr marL="1706837" indent="-365751" algn="l" defTabSz="609585" rtl="0" eaLnBrk="1" latinLnBrk="0" hangingPunct="1">
        <a:spcBef>
          <a:spcPts val="1600"/>
        </a:spcBef>
        <a:buClr>
          <a:schemeClr val="accent1"/>
        </a:buClr>
        <a:buFont typeface="Arial" charset="0"/>
        <a:buChar char="•"/>
        <a:defRPr sz="2000" kern="1200">
          <a:solidFill>
            <a:schemeClr val="tx1"/>
          </a:solidFill>
          <a:latin typeface="+mn-lt"/>
          <a:ea typeface="+mn-ea"/>
          <a:cs typeface="+mn-cs"/>
        </a:defRPr>
      </a:lvl4pPr>
      <a:lvl5pPr marL="2072588" indent="-243834" algn="l" defTabSz="609585" rtl="0" eaLnBrk="1" latinLnBrk="0" hangingPunct="1">
        <a:spcBef>
          <a:spcPts val="1867"/>
        </a:spcBef>
        <a:buClr>
          <a:schemeClr val="accent1"/>
        </a:buClr>
        <a:buFont typeface="Arial"/>
        <a:buChar char="•"/>
        <a:defRPr sz="20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tiff"/><Relationship Id="rId1" Type="http://schemas.openxmlformats.org/officeDocument/2006/relationships/slideLayout" Target="../slideLayouts/slideLayout8.xml"/><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2.png"/><Relationship Id="rId3" Type="http://schemas.openxmlformats.org/officeDocument/2006/relationships/image" Target="../media/image33.jp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image" Target="../media/image2.tiff"/><Relationship Id="rId16" Type="http://schemas.openxmlformats.org/officeDocument/2006/relationships/image" Target="../media/image45.jpg"/><Relationship Id="rId1" Type="http://schemas.openxmlformats.org/officeDocument/2006/relationships/slideLayout" Target="../slideLayouts/slideLayout8.xml"/><Relationship Id="rId6" Type="http://schemas.openxmlformats.org/officeDocument/2006/relationships/image" Target="../media/image36.jpg"/><Relationship Id="rId11" Type="http://schemas.openxmlformats.org/officeDocument/2006/relationships/image" Target="../media/image40.png"/><Relationship Id="rId5" Type="http://schemas.openxmlformats.org/officeDocument/2006/relationships/image" Target="../media/image35.jpg"/><Relationship Id="rId15" Type="http://schemas.openxmlformats.org/officeDocument/2006/relationships/image" Target="../media/image44.jpg"/><Relationship Id="rId10" Type="http://schemas.openxmlformats.org/officeDocument/2006/relationships/image" Target="../media/image39.jpg"/><Relationship Id="rId4" Type="http://schemas.openxmlformats.org/officeDocument/2006/relationships/image" Target="../media/image34.jpg"/><Relationship Id="rId9" Type="http://schemas.openxmlformats.org/officeDocument/2006/relationships/image" Target="../media/image32.jpg"/><Relationship Id="rId1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tiff"/><Relationship Id="rId1" Type="http://schemas.openxmlformats.org/officeDocument/2006/relationships/slideLayout" Target="../slideLayouts/slideLayout8.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8.xml"/><Relationship Id="rId5" Type="http://schemas.openxmlformats.org/officeDocument/2006/relationships/image" Target="../media/image7.gi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tiff"/><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tiff"/><Relationship Id="rId1" Type="http://schemas.openxmlformats.org/officeDocument/2006/relationships/slideLayout" Target="../slideLayouts/slideLayout8.xml"/><Relationship Id="rId6" Type="http://schemas.openxmlformats.org/officeDocument/2006/relationships/image" Target="../media/image8.jp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tiff"/><Relationship Id="rId1" Type="http://schemas.openxmlformats.org/officeDocument/2006/relationships/slideLayout" Target="../slideLayouts/slideLayout8.xml"/><Relationship Id="rId5" Type="http://schemas.openxmlformats.org/officeDocument/2006/relationships/image" Target="../media/image8.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8.jp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tiff"/><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tiff"/><Relationship Id="rId1" Type="http://schemas.openxmlformats.org/officeDocument/2006/relationships/slideLayout" Target="../slideLayouts/slideLayout8.xml"/><Relationship Id="rId5" Type="http://schemas.openxmlformats.org/officeDocument/2006/relationships/image" Target="../media/image17.jp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UX Portfolio</a:t>
            </a:r>
          </a:p>
        </p:txBody>
      </p:sp>
      <p:sp>
        <p:nvSpPr>
          <p:cNvPr id="3" name="Text Placeholder 2"/>
          <p:cNvSpPr>
            <a:spLocks noGrp="1"/>
          </p:cNvSpPr>
          <p:nvPr>
            <p:ph type="body" sz="quarter" idx="11"/>
          </p:nvPr>
        </p:nvSpPr>
        <p:spPr/>
        <p:txBody>
          <a:bodyPr/>
          <a:lstStyle/>
          <a:p>
            <a:r>
              <a:rPr lang="en-US" dirty="0"/>
              <a:t>August 2020</a:t>
            </a:r>
          </a:p>
        </p:txBody>
      </p:sp>
      <p:sp>
        <p:nvSpPr>
          <p:cNvPr id="5" name="Text Placeholder 4"/>
          <p:cNvSpPr>
            <a:spLocks noGrp="1"/>
          </p:cNvSpPr>
          <p:nvPr>
            <p:ph type="body" sz="quarter" idx="13"/>
          </p:nvPr>
        </p:nvSpPr>
        <p:spPr/>
        <p:txBody>
          <a:bodyPr/>
          <a:lstStyle/>
          <a:p>
            <a:r>
              <a:rPr lang="en-US" dirty="0"/>
              <a:t>Vivek </a:t>
            </a:r>
            <a:r>
              <a:rPr lang="en-US" dirty="0" err="1"/>
              <a:t>Kavlekar</a:t>
            </a:r>
            <a:endParaRPr lang="en-US" dirty="0"/>
          </a:p>
        </p:txBody>
      </p:sp>
    </p:spTree>
    <p:extLst>
      <p:ext uri="{BB962C8B-B14F-4D97-AF65-F5344CB8AC3E}">
        <p14:creationId xmlns:p14="http://schemas.microsoft.com/office/powerpoint/2010/main" val="136101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7"/>
          </p:nvPr>
        </p:nvSpPr>
        <p:spPr/>
        <p:txBody>
          <a:bodyPr/>
          <a:lstStyle/>
          <a:p>
            <a:r>
              <a:rPr lang="en-US" dirty="0"/>
              <a:t>UX HIGHLIGHTS</a:t>
            </a:r>
          </a:p>
        </p:txBody>
      </p:sp>
      <p:pic>
        <p:nvPicPr>
          <p:cNvPr id="11" name="Picture 10">
            <a:extLst>
              <a:ext uri="{FF2B5EF4-FFF2-40B4-BE49-F238E27FC236}">
                <a16:creationId xmlns:a16="http://schemas.microsoft.com/office/drawing/2014/main" id="{ED124403-ACC9-4232-BB85-E13CA5FAF9DB}"/>
              </a:ext>
            </a:extLst>
          </p:cNvPr>
          <p:cNvPicPr>
            <a:picLocks noChangeAspect="1"/>
          </p:cNvPicPr>
          <p:nvPr/>
        </p:nvPicPr>
        <p:blipFill rotWithShape="1">
          <a:blip r:embed="rId2"/>
          <a:srcRect l="21112" t="3525" r="21921" b="2563"/>
          <a:stretch/>
        </p:blipFill>
        <p:spPr>
          <a:xfrm>
            <a:off x="6263640" y="365760"/>
            <a:ext cx="3193519" cy="6440506"/>
          </a:xfrm>
          <a:prstGeom prst="rect">
            <a:avLst/>
          </a:prstGeom>
        </p:spPr>
      </p:pic>
      <p:cxnSp>
        <p:nvCxnSpPr>
          <p:cNvPr id="17" name="Straight Arrow Connector 16">
            <a:extLst>
              <a:ext uri="{FF2B5EF4-FFF2-40B4-BE49-F238E27FC236}">
                <a16:creationId xmlns:a16="http://schemas.microsoft.com/office/drawing/2014/main" id="{5A30AE08-1BA0-49D4-8486-50D4D1ADD7E3}"/>
              </a:ext>
            </a:extLst>
          </p:cNvPr>
          <p:cNvCxnSpPr>
            <a:cxnSpLocks/>
          </p:cNvCxnSpPr>
          <p:nvPr/>
        </p:nvCxnSpPr>
        <p:spPr>
          <a:xfrm flipH="1">
            <a:off x="9274143" y="2120444"/>
            <a:ext cx="5334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596FD10-1F82-4E86-BF66-631610DB6295}"/>
              </a:ext>
            </a:extLst>
          </p:cNvPr>
          <p:cNvSpPr txBox="1"/>
          <p:nvPr/>
        </p:nvSpPr>
        <p:spPr>
          <a:xfrm>
            <a:off x="9760482" y="1838980"/>
            <a:ext cx="2057400" cy="523220"/>
          </a:xfrm>
          <a:prstGeom prst="rect">
            <a:avLst/>
          </a:prstGeom>
          <a:noFill/>
        </p:spPr>
        <p:txBody>
          <a:bodyPr wrap="square" rtlCol="0" anchor="t"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Larger logo is used for better branding</a:t>
            </a:r>
          </a:p>
        </p:txBody>
      </p:sp>
      <p:cxnSp>
        <p:nvCxnSpPr>
          <p:cNvPr id="19" name="Straight Arrow Connector 18">
            <a:extLst>
              <a:ext uri="{FF2B5EF4-FFF2-40B4-BE49-F238E27FC236}">
                <a16:creationId xmlns:a16="http://schemas.microsoft.com/office/drawing/2014/main" id="{BB857A83-0024-441C-BDC0-915FEDFA78BB}"/>
              </a:ext>
            </a:extLst>
          </p:cNvPr>
          <p:cNvCxnSpPr>
            <a:cxnSpLocks/>
          </p:cNvCxnSpPr>
          <p:nvPr/>
        </p:nvCxnSpPr>
        <p:spPr>
          <a:xfrm>
            <a:off x="5563276" y="3048000"/>
            <a:ext cx="910353"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D7E5172-5438-4117-B619-96B2BE0A7B73}"/>
              </a:ext>
            </a:extLst>
          </p:cNvPr>
          <p:cNvSpPr txBox="1"/>
          <p:nvPr/>
        </p:nvSpPr>
        <p:spPr>
          <a:xfrm>
            <a:off x="9760482" y="4138136"/>
            <a:ext cx="2202918" cy="738664"/>
          </a:xfrm>
          <a:prstGeom prst="rect">
            <a:avLst/>
          </a:prstGeom>
          <a:noFill/>
        </p:spPr>
        <p:txBody>
          <a:bodyPr wrap="square" rtlCol="0" anchor="t" anchorCtr="0">
            <a:spAutoFit/>
          </a:bodyPr>
          <a:lstStyle/>
          <a:p>
            <a:r>
              <a:rPr lang="en-US" sz="1400" dirty="0">
                <a:solidFill>
                  <a:srgbClr val="000000"/>
                </a:solidFill>
                <a:latin typeface="Calibri"/>
              </a:rPr>
              <a:t>Bigger “Login” button provides larger engagement area</a:t>
            </a:r>
          </a:p>
        </p:txBody>
      </p:sp>
      <p:cxnSp>
        <p:nvCxnSpPr>
          <p:cNvPr id="21" name="Straight Arrow Connector 20">
            <a:extLst>
              <a:ext uri="{FF2B5EF4-FFF2-40B4-BE49-F238E27FC236}">
                <a16:creationId xmlns:a16="http://schemas.microsoft.com/office/drawing/2014/main" id="{4E73DD03-3DA4-427A-BED6-8E5FB973C519}"/>
              </a:ext>
            </a:extLst>
          </p:cNvPr>
          <p:cNvCxnSpPr>
            <a:cxnSpLocks/>
          </p:cNvCxnSpPr>
          <p:nvPr/>
        </p:nvCxnSpPr>
        <p:spPr>
          <a:xfrm flipH="1">
            <a:off x="9144000" y="4495800"/>
            <a:ext cx="5334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6D32E58-1929-4A3E-8E33-D555E56738DF}"/>
              </a:ext>
            </a:extLst>
          </p:cNvPr>
          <p:cNvSpPr txBox="1"/>
          <p:nvPr/>
        </p:nvSpPr>
        <p:spPr>
          <a:xfrm>
            <a:off x="3689455" y="2924337"/>
            <a:ext cx="1873821" cy="523220"/>
          </a:xfrm>
          <a:prstGeom prst="rect">
            <a:avLst/>
          </a:prstGeom>
          <a:noFill/>
        </p:spPr>
        <p:txBody>
          <a:bodyPr wrap="square" rtlCol="0" anchor="t" anchorCtr="0">
            <a:spAutoFit/>
          </a:bodyPr>
          <a:lstStyle/>
          <a:p>
            <a:pPr lvl="0">
              <a:spcBef>
                <a:spcPts val="600"/>
              </a:spcBef>
              <a:defRPr/>
            </a:pPr>
            <a:r>
              <a:rPr lang="en-US" sz="1400" dirty="0">
                <a:solidFill>
                  <a:srgbClr val="000000"/>
                </a:solidFill>
              </a:rPr>
              <a:t>Floating label increases Usability </a:t>
            </a:r>
            <a:endParaRPr kumimoji="0" lang="en-US" sz="14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23" name="Straight Arrow Connector 22">
            <a:extLst>
              <a:ext uri="{FF2B5EF4-FFF2-40B4-BE49-F238E27FC236}">
                <a16:creationId xmlns:a16="http://schemas.microsoft.com/office/drawing/2014/main" id="{CC524145-BB4F-4F90-9E99-E5D6B1C3591F}"/>
              </a:ext>
            </a:extLst>
          </p:cNvPr>
          <p:cNvCxnSpPr>
            <a:cxnSpLocks/>
          </p:cNvCxnSpPr>
          <p:nvPr/>
        </p:nvCxnSpPr>
        <p:spPr>
          <a:xfrm>
            <a:off x="5563276" y="4038600"/>
            <a:ext cx="910353"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5B1541B7-CDAC-4835-9C72-F96F3A07CB12}"/>
              </a:ext>
            </a:extLst>
          </p:cNvPr>
          <p:cNvSpPr txBox="1"/>
          <p:nvPr/>
        </p:nvSpPr>
        <p:spPr>
          <a:xfrm>
            <a:off x="3689456" y="4832390"/>
            <a:ext cx="2025544" cy="523220"/>
          </a:xfrm>
          <a:prstGeom prst="rect">
            <a:avLst/>
          </a:prstGeom>
          <a:noFill/>
        </p:spPr>
        <p:txBody>
          <a:bodyPr wrap="square" rtlCol="0" anchor="t" anchorCtr="0">
            <a:spAutoFit/>
          </a:bodyPr>
          <a:lstStyle/>
          <a:p>
            <a:r>
              <a:rPr lang="en-US" sz="1400" dirty="0">
                <a:solidFill>
                  <a:srgbClr val="000000"/>
                </a:solidFill>
                <a:latin typeface="Calibri"/>
              </a:rPr>
              <a:t>Opportunity to help users at this initial level</a:t>
            </a:r>
          </a:p>
        </p:txBody>
      </p:sp>
      <p:sp>
        <p:nvSpPr>
          <p:cNvPr id="25" name="TextBox 24">
            <a:extLst>
              <a:ext uri="{FF2B5EF4-FFF2-40B4-BE49-F238E27FC236}">
                <a16:creationId xmlns:a16="http://schemas.microsoft.com/office/drawing/2014/main" id="{E6591A14-02D1-42B9-B29C-BA56848DA514}"/>
              </a:ext>
            </a:extLst>
          </p:cNvPr>
          <p:cNvSpPr txBox="1"/>
          <p:nvPr/>
        </p:nvSpPr>
        <p:spPr>
          <a:xfrm>
            <a:off x="9760482" y="3362980"/>
            <a:ext cx="2202918" cy="738664"/>
          </a:xfrm>
          <a:prstGeom prst="rect">
            <a:avLst/>
          </a:prstGeom>
          <a:noFill/>
        </p:spPr>
        <p:txBody>
          <a:bodyPr wrap="square" rtlCol="0" anchor="t" anchorCtr="0">
            <a:spAutoFit/>
          </a:bodyPr>
          <a:lstStyle/>
          <a:p>
            <a:r>
              <a:rPr lang="en-US" sz="1400" dirty="0">
                <a:solidFill>
                  <a:srgbClr val="000000"/>
                </a:solidFill>
                <a:latin typeface="Calibri"/>
              </a:rPr>
              <a:t>Placeholder text provides user insight for impending tasks</a:t>
            </a:r>
          </a:p>
        </p:txBody>
      </p:sp>
      <p:cxnSp>
        <p:nvCxnSpPr>
          <p:cNvPr id="26" name="Straight Arrow Connector 25">
            <a:extLst>
              <a:ext uri="{FF2B5EF4-FFF2-40B4-BE49-F238E27FC236}">
                <a16:creationId xmlns:a16="http://schemas.microsoft.com/office/drawing/2014/main" id="{70491080-250B-4F4F-8A9D-4AB8AA39592D}"/>
              </a:ext>
            </a:extLst>
          </p:cNvPr>
          <p:cNvCxnSpPr>
            <a:cxnSpLocks/>
          </p:cNvCxnSpPr>
          <p:nvPr/>
        </p:nvCxnSpPr>
        <p:spPr>
          <a:xfrm flipH="1">
            <a:off x="9168788" y="3657600"/>
            <a:ext cx="5334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A9199BA1-5A88-4828-9FCD-C3CD573A8794}"/>
              </a:ext>
            </a:extLst>
          </p:cNvPr>
          <p:cNvSpPr txBox="1"/>
          <p:nvPr/>
        </p:nvSpPr>
        <p:spPr>
          <a:xfrm>
            <a:off x="3689456" y="3846760"/>
            <a:ext cx="1873821" cy="738664"/>
          </a:xfrm>
          <a:prstGeom prst="rect">
            <a:avLst/>
          </a:prstGeom>
          <a:noFill/>
        </p:spPr>
        <p:txBody>
          <a:bodyPr wrap="square" rtlCol="0" anchor="t" anchorCtr="0">
            <a:spAutoFit/>
          </a:bodyPr>
          <a:lstStyle/>
          <a:p>
            <a:pPr lvl="0">
              <a:spcBef>
                <a:spcPts val="600"/>
              </a:spcBef>
              <a:defRPr/>
            </a:pPr>
            <a:r>
              <a:rPr lang="en-US" sz="1400" dirty="0">
                <a:solidFill>
                  <a:srgbClr val="000000"/>
                </a:solidFill>
              </a:rPr>
              <a:t>“Remember Me” is time saver for next login</a:t>
            </a:r>
            <a:endParaRPr kumimoji="0" lang="en-US" sz="14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8FE06DFF-3ECB-44E1-9310-FA24256C0AC3}"/>
              </a:ext>
            </a:extLst>
          </p:cNvPr>
          <p:cNvCxnSpPr>
            <a:cxnSpLocks/>
          </p:cNvCxnSpPr>
          <p:nvPr/>
        </p:nvCxnSpPr>
        <p:spPr>
          <a:xfrm>
            <a:off x="5563276" y="4953000"/>
            <a:ext cx="910353"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33B79B0-7640-461F-8B69-08E198812D96}"/>
              </a:ext>
            </a:extLst>
          </p:cNvPr>
          <p:cNvSpPr txBox="1"/>
          <p:nvPr/>
        </p:nvSpPr>
        <p:spPr>
          <a:xfrm>
            <a:off x="380999" y="381000"/>
            <a:ext cx="5647565" cy="1107996"/>
          </a:xfrm>
          <a:prstGeom prst="rect">
            <a:avLst/>
          </a:prstGeom>
          <a:noFill/>
        </p:spPr>
        <p:txBody>
          <a:bodyPr wrap="square" rtlCol="0" anchor="t" anchorCtr="0">
            <a:spAutoFit/>
          </a:bodyPr>
          <a:lstStyle/>
          <a:p>
            <a:pPr>
              <a:spcBef>
                <a:spcPts val="600"/>
              </a:spcBef>
              <a:defRPr/>
            </a:pPr>
            <a:r>
              <a:rPr lang="en-US" sz="2200" b="1" dirty="0"/>
              <a:t>Option 01 – Login (Mobile Layout) </a:t>
            </a:r>
            <a:br>
              <a:rPr lang="en-US" sz="2200" dirty="0"/>
            </a:br>
            <a:r>
              <a:rPr lang="en-US" sz="2200" dirty="0">
                <a:solidFill>
                  <a:srgbClr val="000000"/>
                </a:solidFill>
              </a:rPr>
              <a:t>Simple design of “Login” page let users in as quickly and pain-free as possible</a:t>
            </a:r>
          </a:p>
        </p:txBody>
      </p:sp>
    </p:spTree>
    <p:extLst>
      <p:ext uri="{BB962C8B-B14F-4D97-AF65-F5344CB8AC3E}">
        <p14:creationId xmlns:p14="http://schemas.microsoft.com/office/powerpoint/2010/main" val="311355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7"/>
          </p:nvPr>
        </p:nvSpPr>
        <p:spPr/>
        <p:txBody>
          <a:bodyPr/>
          <a:lstStyle/>
          <a:p>
            <a:r>
              <a:rPr lang="en-US" dirty="0"/>
              <a:t>UX HIGHLIGHTS</a:t>
            </a:r>
          </a:p>
        </p:txBody>
      </p:sp>
      <p:pic>
        <p:nvPicPr>
          <p:cNvPr id="30" name="Picture 29">
            <a:extLst>
              <a:ext uri="{FF2B5EF4-FFF2-40B4-BE49-F238E27FC236}">
                <a16:creationId xmlns:a16="http://schemas.microsoft.com/office/drawing/2014/main" id="{8E0E73E5-1932-4B9E-B021-5A33B1BBB31C}"/>
              </a:ext>
            </a:extLst>
          </p:cNvPr>
          <p:cNvPicPr>
            <a:picLocks noChangeAspect="1"/>
          </p:cNvPicPr>
          <p:nvPr/>
        </p:nvPicPr>
        <p:blipFill rotWithShape="1">
          <a:blip r:embed="rId2"/>
          <a:srcRect l="21921" t="4555" r="21999" b="3555"/>
          <a:stretch/>
        </p:blipFill>
        <p:spPr>
          <a:xfrm>
            <a:off x="6300216" y="420624"/>
            <a:ext cx="3143829" cy="6301788"/>
          </a:xfrm>
          <a:prstGeom prst="rect">
            <a:avLst/>
          </a:prstGeom>
        </p:spPr>
      </p:pic>
      <p:sp>
        <p:nvSpPr>
          <p:cNvPr id="31" name="TextBox 30">
            <a:extLst>
              <a:ext uri="{FF2B5EF4-FFF2-40B4-BE49-F238E27FC236}">
                <a16:creationId xmlns:a16="http://schemas.microsoft.com/office/drawing/2014/main" id="{633B79B0-7640-461F-8B69-08E198812D96}"/>
              </a:ext>
            </a:extLst>
          </p:cNvPr>
          <p:cNvSpPr txBox="1"/>
          <p:nvPr/>
        </p:nvSpPr>
        <p:spPr>
          <a:xfrm>
            <a:off x="380999" y="381000"/>
            <a:ext cx="5647565" cy="1446550"/>
          </a:xfrm>
          <a:prstGeom prst="rect">
            <a:avLst/>
          </a:prstGeom>
          <a:noFill/>
        </p:spPr>
        <p:txBody>
          <a:bodyPr wrap="square" rtlCol="0" anchor="t" anchorCtr="0">
            <a:spAutoFit/>
          </a:bodyPr>
          <a:lstStyle/>
          <a:p>
            <a:pPr>
              <a:spcBef>
                <a:spcPts val="600"/>
              </a:spcBef>
              <a:defRPr/>
            </a:pPr>
            <a:r>
              <a:rPr lang="en-US" sz="2200" b="1" dirty="0"/>
              <a:t>Option 01 – Single Visit (Mobile Layout) </a:t>
            </a:r>
            <a:br>
              <a:rPr lang="en-US" sz="2200" dirty="0"/>
            </a:br>
            <a:r>
              <a:rPr lang="en-US" sz="2200" dirty="0">
                <a:solidFill>
                  <a:srgbClr val="000000"/>
                </a:solidFill>
              </a:rPr>
              <a:t>At one glance user gets all the details related to particular visit minimizing the “Cognitive load” on user’s memory</a:t>
            </a:r>
            <a:endParaRPr kumimoji="0" lang="en-US" sz="2200" i="0" u="none" strike="noStrike" kern="1200" cap="none" spc="0" normalizeH="0" baseline="0" noProof="0" dirty="0">
              <a:ln>
                <a:noFill/>
              </a:ln>
              <a:solidFill>
                <a:srgbClr val="000000"/>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FF1D1955-3DB8-4320-A1A8-905C56F00689}"/>
              </a:ext>
            </a:extLst>
          </p:cNvPr>
          <p:cNvSpPr txBox="1"/>
          <p:nvPr/>
        </p:nvSpPr>
        <p:spPr>
          <a:xfrm>
            <a:off x="3590168" y="2286000"/>
            <a:ext cx="2353432" cy="738664"/>
          </a:xfrm>
          <a:prstGeom prst="rect">
            <a:avLst/>
          </a:prstGeom>
          <a:noFill/>
        </p:spPr>
        <p:txBody>
          <a:bodyPr wrap="square" rtlCol="0" anchor="t"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Use of icons for “Pending” and “Done” Activities easily differentiates them </a:t>
            </a:r>
          </a:p>
        </p:txBody>
      </p:sp>
      <p:cxnSp>
        <p:nvCxnSpPr>
          <p:cNvPr id="33" name="Straight Arrow Connector 32">
            <a:extLst>
              <a:ext uri="{FF2B5EF4-FFF2-40B4-BE49-F238E27FC236}">
                <a16:creationId xmlns:a16="http://schemas.microsoft.com/office/drawing/2014/main" id="{5A30AE08-1BA0-49D4-8486-50D4D1ADD7E3}"/>
              </a:ext>
            </a:extLst>
          </p:cNvPr>
          <p:cNvCxnSpPr>
            <a:cxnSpLocks/>
          </p:cNvCxnSpPr>
          <p:nvPr/>
        </p:nvCxnSpPr>
        <p:spPr>
          <a:xfrm flipH="1">
            <a:off x="9274143" y="2057400"/>
            <a:ext cx="5334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A596FD10-1F82-4E86-BF66-631610DB6295}"/>
              </a:ext>
            </a:extLst>
          </p:cNvPr>
          <p:cNvSpPr txBox="1"/>
          <p:nvPr/>
        </p:nvSpPr>
        <p:spPr>
          <a:xfrm>
            <a:off x="9807543" y="1699736"/>
            <a:ext cx="2057400" cy="738664"/>
          </a:xfrm>
          <a:prstGeom prst="rect">
            <a:avLst/>
          </a:prstGeom>
          <a:noFill/>
        </p:spPr>
        <p:txBody>
          <a:bodyPr wrap="square" rtlCol="0" anchor="t"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Enable the user to easily identify Lab name and Location for the</a:t>
            </a:r>
            <a:r>
              <a:rPr lang="en-US" sz="1400" dirty="0">
                <a:solidFill>
                  <a:srgbClr val="000000"/>
                </a:solidFill>
                <a:latin typeface="Calibri"/>
              </a:rPr>
              <a:t> report</a:t>
            </a:r>
            <a:endParaRPr kumimoji="0" lang="en-US" sz="14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35" name="Straight Arrow Connector 34">
            <a:extLst>
              <a:ext uri="{FF2B5EF4-FFF2-40B4-BE49-F238E27FC236}">
                <a16:creationId xmlns:a16="http://schemas.microsoft.com/office/drawing/2014/main" id="{BB857A83-0024-441C-BDC0-915FEDFA78BB}"/>
              </a:ext>
            </a:extLst>
          </p:cNvPr>
          <p:cNvCxnSpPr>
            <a:cxnSpLocks/>
          </p:cNvCxnSpPr>
          <p:nvPr/>
        </p:nvCxnSpPr>
        <p:spPr>
          <a:xfrm>
            <a:off x="5760177" y="2590800"/>
            <a:ext cx="618366"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0D7E5172-5438-4117-B619-96B2BE0A7B73}"/>
              </a:ext>
            </a:extLst>
          </p:cNvPr>
          <p:cNvSpPr txBox="1"/>
          <p:nvPr/>
        </p:nvSpPr>
        <p:spPr>
          <a:xfrm>
            <a:off x="9677400" y="3985736"/>
            <a:ext cx="2202918" cy="738664"/>
          </a:xfrm>
          <a:prstGeom prst="rect">
            <a:avLst/>
          </a:prstGeom>
          <a:noFill/>
        </p:spPr>
        <p:txBody>
          <a:bodyPr wrap="square" rtlCol="0" anchor="t" anchorCtr="0">
            <a:spAutoFit/>
          </a:bodyPr>
          <a:lstStyle/>
          <a:p>
            <a:pPr lvl="0" defTabSz="1219170">
              <a:spcBef>
                <a:spcPts val="600"/>
              </a:spcBef>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Interactive filter facilitates users to categorize the “Visit Listing”</a:t>
            </a:r>
            <a:endParaRPr lang="en-US" sz="1400" dirty="0">
              <a:solidFill>
                <a:srgbClr val="000000"/>
              </a:solidFill>
              <a:latin typeface="Calibri"/>
            </a:endParaRPr>
          </a:p>
        </p:txBody>
      </p:sp>
      <p:cxnSp>
        <p:nvCxnSpPr>
          <p:cNvPr id="37" name="Straight Arrow Connector 36">
            <a:extLst>
              <a:ext uri="{FF2B5EF4-FFF2-40B4-BE49-F238E27FC236}">
                <a16:creationId xmlns:a16="http://schemas.microsoft.com/office/drawing/2014/main" id="{4E73DD03-3DA4-427A-BED6-8E5FB973C519}"/>
              </a:ext>
            </a:extLst>
          </p:cNvPr>
          <p:cNvCxnSpPr>
            <a:cxnSpLocks/>
          </p:cNvCxnSpPr>
          <p:nvPr/>
        </p:nvCxnSpPr>
        <p:spPr>
          <a:xfrm flipH="1">
            <a:off x="9144000" y="4343400"/>
            <a:ext cx="5334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4CF03EED-C30E-4EE9-A62F-094159D8C93D}"/>
              </a:ext>
            </a:extLst>
          </p:cNvPr>
          <p:cNvSpPr txBox="1"/>
          <p:nvPr/>
        </p:nvSpPr>
        <p:spPr>
          <a:xfrm>
            <a:off x="506428" y="5243899"/>
            <a:ext cx="3227372" cy="815608"/>
          </a:xfrm>
          <a:prstGeom prst="rect">
            <a:avLst/>
          </a:prstGeom>
          <a:noFill/>
        </p:spPr>
        <p:txBody>
          <a:bodyPr wrap="square" rtlCol="0" anchor="b"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Key features are always only 1 tap away. </a:t>
            </a:r>
          </a:p>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Handy navigation is </a:t>
            </a:r>
            <a:r>
              <a:rPr kumimoji="0" lang="en-US" sz="1400" b="0" i="1" u="none" strike="noStrike" kern="1200" cap="none" spc="0" normalizeH="0" baseline="0" noProof="0" dirty="0">
                <a:ln>
                  <a:noFill/>
                </a:ln>
                <a:solidFill>
                  <a:srgbClr val="000000"/>
                </a:solidFill>
                <a:effectLst/>
                <a:uLnTx/>
                <a:uFillTx/>
                <a:latin typeface="Calibri"/>
                <a:ea typeface="+mn-ea"/>
                <a:cs typeface="+mn-cs"/>
              </a:rPr>
              <a:t>visible </a:t>
            </a:r>
            <a:r>
              <a:rPr kumimoji="0" lang="en-US" sz="1400" b="0" i="0" u="none" strike="noStrike" kern="1200" cap="none" spc="0" normalizeH="0" baseline="0" noProof="0" dirty="0">
                <a:ln>
                  <a:noFill/>
                </a:ln>
                <a:solidFill>
                  <a:srgbClr val="000000"/>
                </a:solidFill>
                <a:effectLst/>
                <a:uLnTx/>
                <a:uFillTx/>
                <a:latin typeface="Calibri"/>
                <a:ea typeface="+mn-ea"/>
                <a:cs typeface="+mn-cs"/>
              </a:rPr>
              <a:t>and kept hidden on scrolling</a:t>
            </a:r>
            <a:endParaRPr kumimoji="0" lang="en-US" sz="14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4FAE4DEE-8D0C-4854-A2C2-D278CC14C757}"/>
              </a:ext>
            </a:extLst>
          </p:cNvPr>
          <p:cNvSpPr txBox="1"/>
          <p:nvPr/>
        </p:nvSpPr>
        <p:spPr>
          <a:xfrm>
            <a:off x="4347790" y="5105400"/>
            <a:ext cx="1824410"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Issues (list of Open Issues)</a:t>
            </a:r>
          </a:p>
        </p:txBody>
      </p:sp>
      <p:sp>
        <p:nvSpPr>
          <p:cNvPr id="40" name="TextBox 39">
            <a:extLst>
              <a:ext uri="{FF2B5EF4-FFF2-40B4-BE49-F238E27FC236}">
                <a16:creationId xmlns:a16="http://schemas.microsoft.com/office/drawing/2014/main" id="{F588CC0C-2811-439A-86DC-EF5554938A21}"/>
              </a:ext>
            </a:extLst>
          </p:cNvPr>
          <p:cNvSpPr txBox="1"/>
          <p:nvPr/>
        </p:nvSpPr>
        <p:spPr>
          <a:xfrm>
            <a:off x="4347790" y="5458230"/>
            <a:ext cx="514885"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Visits</a:t>
            </a:r>
          </a:p>
        </p:txBody>
      </p:sp>
      <p:sp>
        <p:nvSpPr>
          <p:cNvPr id="41" name="TextBox 40">
            <a:extLst>
              <a:ext uri="{FF2B5EF4-FFF2-40B4-BE49-F238E27FC236}">
                <a16:creationId xmlns:a16="http://schemas.microsoft.com/office/drawing/2014/main" id="{9F250351-B303-4FC3-8C8E-070E850673D4}"/>
              </a:ext>
            </a:extLst>
          </p:cNvPr>
          <p:cNvSpPr txBox="1"/>
          <p:nvPr/>
        </p:nvSpPr>
        <p:spPr>
          <a:xfrm>
            <a:off x="4347790" y="5849410"/>
            <a:ext cx="567784"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About</a:t>
            </a:r>
          </a:p>
        </p:txBody>
      </p:sp>
      <p:sp>
        <p:nvSpPr>
          <p:cNvPr id="42" name="TextBox 41">
            <a:extLst>
              <a:ext uri="{FF2B5EF4-FFF2-40B4-BE49-F238E27FC236}">
                <a16:creationId xmlns:a16="http://schemas.microsoft.com/office/drawing/2014/main" id="{6D6371A7-2829-4B40-A644-3EEDF2526699}"/>
              </a:ext>
            </a:extLst>
          </p:cNvPr>
          <p:cNvSpPr txBox="1"/>
          <p:nvPr/>
        </p:nvSpPr>
        <p:spPr>
          <a:xfrm>
            <a:off x="4347790" y="6268629"/>
            <a:ext cx="473206"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Help</a:t>
            </a:r>
          </a:p>
        </p:txBody>
      </p:sp>
      <p:pic>
        <p:nvPicPr>
          <p:cNvPr id="43" name="Picture 42">
            <a:extLst>
              <a:ext uri="{FF2B5EF4-FFF2-40B4-BE49-F238E27FC236}">
                <a16:creationId xmlns:a16="http://schemas.microsoft.com/office/drawing/2014/main" id="{9012FECB-8F81-4079-95ED-CE72912E5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430" y="5512912"/>
            <a:ext cx="293360" cy="167635"/>
          </a:xfrm>
          <a:prstGeom prst="rect">
            <a:avLst/>
          </a:prstGeom>
        </p:spPr>
      </p:pic>
      <p:pic>
        <p:nvPicPr>
          <p:cNvPr id="44" name="Picture 43">
            <a:extLst>
              <a:ext uri="{FF2B5EF4-FFF2-40B4-BE49-F238E27FC236}">
                <a16:creationId xmlns:a16="http://schemas.microsoft.com/office/drawing/2014/main" id="{35944C2E-BDCE-48E9-B521-6E7A3C1AC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911" y="6298166"/>
            <a:ext cx="184398" cy="217925"/>
          </a:xfrm>
          <a:prstGeom prst="rect">
            <a:avLst/>
          </a:prstGeom>
        </p:spPr>
      </p:pic>
      <p:pic>
        <p:nvPicPr>
          <p:cNvPr id="45" name="Picture 44">
            <a:extLst>
              <a:ext uri="{FF2B5EF4-FFF2-40B4-BE49-F238E27FC236}">
                <a16:creationId xmlns:a16="http://schemas.microsoft.com/office/drawing/2014/main" id="{C65B99FC-3B8C-48CB-B789-AE6546799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002" y="5122364"/>
            <a:ext cx="268215" cy="243070"/>
          </a:xfrm>
          <a:prstGeom prst="rect">
            <a:avLst/>
          </a:prstGeom>
        </p:spPr>
      </p:pic>
      <p:pic>
        <p:nvPicPr>
          <p:cNvPr id="46" name="Picture 45">
            <a:extLst>
              <a:ext uri="{FF2B5EF4-FFF2-40B4-BE49-F238E27FC236}">
                <a16:creationId xmlns:a16="http://schemas.microsoft.com/office/drawing/2014/main" id="{CB58A196-3AEB-4CDE-8F12-A35B3AEEB3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5384" y="5874756"/>
            <a:ext cx="251451" cy="226307"/>
          </a:xfrm>
          <a:prstGeom prst="rect">
            <a:avLst/>
          </a:prstGeom>
        </p:spPr>
      </p:pic>
      <p:cxnSp>
        <p:nvCxnSpPr>
          <p:cNvPr id="47" name="Straight Arrow Connector 46">
            <a:extLst>
              <a:ext uri="{FF2B5EF4-FFF2-40B4-BE49-F238E27FC236}">
                <a16:creationId xmlns:a16="http://schemas.microsoft.com/office/drawing/2014/main" id="{D468BF58-FEEA-4756-9294-ED3D1A110263}"/>
              </a:ext>
            </a:extLst>
          </p:cNvPr>
          <p:cNvCxnSpPr>
            <a:cxnSpLocks/>
          </p:cNvCxnSpPr>
          <p:nvPr/>
        </p:nvCxnSpPr>
        <p:spPr>
          <a:xfrm rot="10800000" flipH="1">
            <a:off x="5792886" y="5680547"/>
            <a:ext cx="606228"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56D32E58-1929-4A3E-8E33-D555E56738DF}"/>
              </a:ext>
            </a:extLst>
          </p:cNvPr>
          <p:cNvSpPr txBox="1"/>
          <p:nvPr/>
        </p:nvSpPr>
        <p:spPr>
          <a:xfrm>
            <a:off x="3581400" y="3604736"/>
            <a:ext cx="2294204" cy="738664"/>
          </a:xfrm>
          <a:prstGeom prst="rect">
            <a:avLst/>
          </a:prstGeom>
          <a:noFill/>
        </p:spPr>
        <p:txBody>
          <a:bodyPr wrap="square" rtlCol="0" anchor="t" anchorCtr="0">
            <a:spAutoFit/>
          </a:bodyPr>
          <a:lstStyle/>
          <a:p>
            <a:pPr lvl="0">
              <a:spcBef>
                <a:spcPts val="600"/>
              </a:spcBef>
              <a:defRPr/>
            </a:pPr>
            <a:r>
              <a:rPr lang="en-US" sz="1400" dirty="0">
                <a:solidFill>
                  <a:srgbClr val="000000"/>
                </a:solidFill>
              </a:rPr>
              <a:t>Context sensitive help allows users to access relevant help documentation</a:t>
            </a:r>
            <a:endParaRPr kumimoji="0" lang="en-US" sz="14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49" name="Straight Arrow Connector 48">
            <a:extLst>
              <a:ext uri="{FF2B5EF4-FFF2-40B4-BE49-F238E27FC236}">
                <a16:creationId xmlns:a16="http://schemas.microsoft.com/office/drawing/2014/main" id="{CC524145-BB4F-4F90-9E99-E5D6B1C3591F}"/>
              </a:ext>
            </a:extLst>
          </p:cNvPr>
          <p:cNvCxnSpPr>
            <a:cxnSpLocks/>
          </p:cNvCxnSpPr>
          <p:nvPr/>
        </p:nvCxnSpPr>
        <p:spPr>
          <a:xfrm>
            <a:off x="5943600" y="3893583"/>
            <a:ext cx="987229"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5B1541B7-CDAC-4835-9C72-F96F3A07CB12}"/>
              </a:ext>
            </a:extLst>
          </p:cNvPr>
          <p:cNvSpPr txBox="1"/>
          <p:nvPr/>
        </p:nvSpPr>
        <p:spPr>
          <a:xfrm>
            <a:off x="9753600" y="5029200"/>
            <a:ext cx="2362200" cy="523220"/>
          </a:xfrm>
          <a:prstGeom prst="rect">
            <a:avLst/>
          </a:prstGeom>
          <a:noFill/>
        </p:spPr>
        <p:txBody>
          <a:bodyPr wrap="square" rtlCol="0" anchor="t" anchorCtr="0">
            <a:spAutoFit/>
          </a:bodyPr>
          <a:lstStyle/>
          <a:p>
            <a:pPr lvl="0" defTabSz="1219170">
              <a:spcBef>
                <a:spcPts val="600"/>
              </a:spcBef>
              <a:defRPr/>
            </a:pPr>
            <a:r>
              <a:rPr lang="en-US" sz="1400" dirty="0">
                <a:solidFill>
                  <a:srgbClr val="000000"/>
                </a:solidFill>
                <a:latin typeface="Calibri"/>
              </a:rPr>
              <a:t>Individual visit listing helps user to get all the visit details</a:t>
            </a:r>
          </a:p>
        </p:txBody>
      </p:sp>
      <p:cxnSp>
        <p:nvCxnSpPr>
          <p:cNvPr id="51" name="Straight Arrow Connector 50">
            <a:extLst>
              <a:ext uri="{FF2B5EF4-FFF2-40B4-BE49-F238E27FC236}">
                <a16:creationId xmlns:a16="http://schemas.microsoft.com/office/drawing/2014/main" id="{4A6221EB-D316-4A2C-95A9-A7E61582583A}"/>
              </a:ext>
            </a:extLst>
          </p:cNvPr>
          <p:cNvCxnSpPr>
            <a:cxnSpLocks/>
          </p:cNvCxnSpPr>
          <p:nvPr/>
        </p:nvCxnSpPr>
        <p:spPr>
          <a:xfrm flipH="1">
            <a:off x="9220200" y="5295016"/>
            <a:ext cx="5334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E6591A14-02D1-42B9-B29C-BA56848DA514}"/>
              </a:ext>
            </a:extLst>
          </p:cNvPr>
          <p:cNvSpPr txBox="1"/>
          <p:nvPr/>
        </p:nvSpPr>
        <p:spPr>
          <a:xfrm>
            <a:off x="9702188" y="3048000"/>
            <a:ext cx="2202918" cy="738664"/>
          </a:xfrm>
          <a:prstGeom prst="rect">
            <a:avLst/>
          </a:prstGeom>
          <a:noFill/>
        </p:spPr>
        <p:txBody>
          <a:bodyPr wrap="square" rtlCol="0" anchor="t" anchorCtr="0">
            <a:spAutoFit/>
          </a:bodyPr>
          <a:lstStyle/>
          <a:p>
            <a:pPr lvl="0" defTabSz="1219170">
              <a:spcBef>
                <a:spcPts val="600"/>
              </a:spcBef>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Opened question provides large button actions making them easily </a:t>
            </a:r>
            <a:r>
              <a:rPr kumimoji="0" lang="en-US" sz="1400" b="0" i="0" u="none" strike="noStrike" kern="1200" cap="none" spc="0" normalizeH="0" baseline="0" noProof="0" dirty="0" err="1">
                <a:ln>
                  <a:noFill/>
                </a:ln>
                <a:solidFill>
                  <a:srgbClr val="000000"/>
                </a:solidFill>
                <a:effectLst/>
                <a:uLnTx/>
                <a:uFillTx/>
                <a:latin typeface="Calibri"/>
                <a:ea typeface="+mn-ea"/>
                <a:cs typeface="+mn-cs"/>
              </a:rPr>
              <a:t>tappable</a:t>
            </a:r>
            <a:endParaRPr lang="en-US" sz="1400" dirty="0">
              <a:solidFill>
                <a:srgbClr val="000000"/>
              </a:solidFill>
              <a:latin typeface="Calibri"/>
            </a:endParaRPr>
          </a:p>
        </p:txBody>
      </p:sp>
      <p:cxnSp>
        <p:nvCxnSpPr>
          <p:cNvPr id="53" name="Straight Arrow Connector 52">
            <a:extLst>
              <a:ext uri="{FF2B5EF4-FFF2-40B4-BE49-F238E27FC236}">
                <a16:creationId xmlns:a16="http://schemas.microsoft.com/office/drawing/2014/main" id="{70491080-250B-4F4F-8A9D-4AB8AA39592D}"/>
              </a:ext>
            </a:extLst>
          </p:cNvPr>
          <p:cNvCxnSpPr>
            <a:cxnSpLocks/>
          </p:cNvCxnSpPr>
          <p:nvPr/>
        </p:nvCxnSpPr>
        <p:spPr>
          <a:xfrm flipH="1">
            <a:off x="9168788" y="3405664"/>
            <a:ext cx="5334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64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7"/>
          </p:nvPr>
        </p:nvSpPr>
        <p:spPr/>
        <p:txBody>
          <a:bodyPr/>
          <a:lstStyle/>
          <a:p>
            <a:r>
              <a:rPr lang="en-US" dirty="0"/>
              <a:t>UX HIGHLIGHTS</a:t>
            </a:r>
          </a:p>
        </p:txBody>
      </p:sp>
      <p:pic>
        <p:nvPicPr>
          <p:cNvPr id="27" name="Picture 26">
            <a:extLst>
              <a:ext uri="{FF2B5EF4-FFF2-40B4-BE49-F238E27FC236}">
                <a16:creationId xmlns:a16="http://schemas.microsoft.com/office/drawing/2014/main" id="{4DDCB229-8030-44DD-A7E2-B91BC9C8C13C}"/>
              </a:ext>
            </a:extLst>
          </p:cNvPr>
          <p:cNvPicPr>
            <a:picLocks noChangeAspect="1"/>
          </p:cNvPicPr>
          <p:nvPr/>
        </p:nvPicPr>
        <p:blipFill rotWithShape="1">
          <a:blip r:embed="rId2"/>
          <a:srcRect l="21667" t="3485" r="22543" b="3783"/>
          <a:stretch/>
        </p:blipFill>
        <p:spPr>
          <a:xfrm>
            <a:off x="6281928" y="345996"/>
            <a:ext cx="3127572" cy="6359604"/>
          </a:xfrm>
          <a:prstGeom prst="rect">
            <a:avLst/>
          </a:prstGeom>
        </p:spPr>
      </p:pic>
      <p:sp>
        <p:nvSpPr>
          <p:cNvPr id="28" name="TextBox 27">
            <a:extLst>
              <a:ext uri="{FF2B5EF4-FFF2-40B4-BE49-F238E27FC236}">
                <a16:creationId xmlns:a16="http://schemas.microsoft.com/office/drawing/2014/main" id="{633B79B0-7640-461F-8B69-08E198812D96}"/>
              </a:ext>
            </a:extLst>
          </p:cNvPr>
          <p:cNvSpPr txBox="1"/>
          <p:nvPr/>
        </p:nvSpPr>
        <p:spPr>
          <a:xfrm>
            <a:off x="380999" y="381000"/>
            <a:ext cx="5562601" cy="1107996"/>
          </a:xfrm>
          <a:prstGeom prst="rect">
            <a:avLst/>
          </a:prstGeom>
          <a:noFill/>
        </p:spPr>
        <p:txBody>
          <a:bodyPr wrap="square" rtlCol="0" anchor="t" anchorCtr="0">
            <a:spAutoFit/>
          </a:bodyPr>
          <a:lstStyle/>
          <a:p>
            <a:pPr lvl="0">
              <a:spcBef>
                <a:spcPts val="600"/>
              </a:spcBef>
              <a:defRPr/>
            </a:pPr>
            <a:r>
              <a:rPr lang="en-US" sz="2200" b="1" dirty="0"/>
              <a:t>Option 02 – Visit Listing (Mobile Layout) </a:t>
            </a:r>
            <a:r>
              <a:rPr lang="en-US" sz="2200" dirty="0">
                <a:solidFill>
                  <a:srgbClr val="000000"/>
                </a:solidFill>
              </a:rPr>
              <a:t>Improving Visit details aids in “quicker” and “more informed” decision making for CRA </a:t>
            </a:r>
          </a:p>
        </p:txBody>
      </p:sp>
      <p:sp>
        <p:nvSpPr>
          <p:cNvPr id="29" name="TextBox 28">
            <a:extLst>
              <a:ext uri="{FF2B5EF4-FFF2-40B4-BE49-F238E27FC236}">
                <a16:creationId xmlns:a16="http://schemas.microsoft.com/office/drawing/2014/main" id="{5FB4E00C-59F8-4E5F-A809-5007315F71ED}"/>
              </a:ext>
            </a:extLst>
          </p:cNvPr>
          <p:cNvSpPr txBox="1"/>
          <p:nvPr/>
        </p:nvSpPr>
        <p:spPr>
          <a:xfrm>
            <a:off x="9906000" y="1394936"/>
            <a:ext cx="1905000" cy="738664"/>
          </a:xfrm>
          <a:prstGeom prst="rect">
            <a:avLst/>
          </a:prstGeom>
          <a:noFill/>
        </p:spPr>
        <p:txBody>
          <a:bodyPr wrap="square" rtlCol="0" anchor="b" anchorCtr="0">
            <a:spAutoFit/>
          </a:bodyPr>
          <a:lstStyle/>
          <a:p>
            <a:pPr lvl="0">
              <a:spcBef>
                <a:spcPts val="600"/>
              </a:spcBef>
              <a:defRPr/>
            </a:pPr>
            <a:r>
              <a:rPr lang="en-US" sz="1400" dirty="0">
                <a:solidFill>
                  <a:srgbClr val="000000"/>
                </a:solidFill>
              </a:rPr>
              <a:t>User can select Lab and Location options from dropdown.</a:t>
            </a:r>
          </a:p>
        </p:txBody>
      </p:sp>
      <p:cxnSp>
        <p:nvCxnSpPr>
          <p:cNvPr id="54" name="Straight Arrow Connector 53">
            <a:extLst>
              <a:ext uri="{FF2B5EF4-FFF2-40B4-BE49-F238E27FC236}">
                <a16:creationId xmlns:a16="http://schemas.microsoft.com/office/drawing/2014/main" id="{53D54593-01E1-488B-B0F2-60E04F143B28}"/>
              </a:ext>
            </a:extLst>
          </p:cNvPr>
          <p:cNvCxnSpPr>
            <a:cxnSpLocks/>
          </p:cNvCxnSpPr>
          <p:nvPr/>
        </p:nvCxnSpPr>
        <p:spPr>
          <a:xfrm flipH="1">
            <a:off x="9220200" y="3429000"/>
            <a:ext cx="6858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08D7655C-A920-4BAA-88F4-0312F37C977C}"/>
              </a:ext>
            </a:extLst>
          </p:cNvPr>
          <p:cNvSpPr txBox="1"/>
          <p:nvPr/>
        </p:nvSpPr>
        <p:spPr>
          <a:xfrm>
            <a:off x="9906000" y="3060918"/>
            <a:ext cx="1905000" cy="1815882"/>
          </a:xfrm>
          <a:prstGeom prst="rect">
            <a:avLst/>
          </a:prstGeom>
          <a:noFill/>
        </p:spPr>
        <p:txBody>
          <a:bodyPr wrap="square" rtlCol="0" anchor="t" anchorCtr="0">
            <a:spAutoFit/>
          </a:bodyPr>
          <a:lstStyle/>
          <a:p>
            <a:pPr lvl="0">
              <a:spcBef>
                <a:spcPts val="600"/>
              </a:spcBef>
              <a:defRPr/>
            </a:pPr>
            <a:r>
              <a:rPr lang="en-US" sz="1400" dirty="0">
                <a:solidFill>
                  <a:srgbClr val="000000"/>
                </a:solidFill>
              </a:rPr>
              <a:t>For all the planned visits “Activate” button is disabled which clearly indicates that user have to concentrate on “Confirmed” visits only saving user’s time.</a:t>
            </a:r>
          </a:p>
        </p:txBody>
      </p:sp>
      <p:cxnSp>
        <p:nvCxnSpPr>
          <p:cNvPr id="56" name="Straight Arrow Connector 55">
            <a:extLst>
              <a:ext uri="{FF2B5EF4-FFF2-40B4-BE49-F238E27FC236}">
                <a16:creationId xmlns:a16="http://schemas.microsoft.com/office/drawing/2014/main" id="{6222AE14-A0AA-4C51-9C23-A75969E96DDA}"/>
              </a:ext>
            </a:extLst>
          </p:cNvPr>
          <p:cNvCxnSpPr>
            <a:cxnSpLocks/>
          </p:cNvCxnSpPr>
          <p:nvPr/>
        </p:nvCxnSpPr>
        <p:spPr>
          <a:xfrm>
            <a:off x="5715000" y="2514600"/>
            <a:ext cx="5334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0DCABF2-7709-4BFC-A111-4E10B8146704}"/>
              </a:ext>
            </a:extLst>
          </p:cNvPr>
          <p:cNvCxnSpPr>
            <a:cxnSpLocks/>
          </p:cNvCxnSpPr>
          <p:nvPr/>
        </p:nvCxnSpPr>
        <p:spPr>
          <a:xfrm flipH="1">
            <a:off x="9220200" y="1905000"/>
            <a:ext cx="606228"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52267F62-00C5-4C48-8149-3C7C723219BE}"/>
              </a:ext>
            </a:extLst>
          </p:cNvPr>
          <p:cNvSpPr txBox="1"/>
          <p:nvPr/>
        </p:nvSpPr>
        <p:spPr>
          <a:xfrm>
            <a:off x="3969144" y="1439138"/>
            <a:ext cx="2012556" cy="3400931"/>
          </a:xfrm>
          <a:prstGeom prst="rect">
            <a:avLst/>
          </a:prstGeom>
          <a:noFill/>
        </p:spPr>
        <p:txBody>
          <a:bodyPr wrap="square" rtlCol="0" anchor="t"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Same layout from adjacent </a:t>
            </a:r>
            <a:r>
              <a:rPr lang="en-US" sz="1400" dirty="0">
                <a:solidFill>
                  <a:srgbClr val="000000"/>
                </a:solidFill>
                <a:latin typeface="Calibri"/>
              </a:rPr>
              <a:t>tablet design with tabular data is translated to responsive layout with a</a:t>
            </a:r>
            <a:r>
              <a:rPr kumimoji="0" lang="en-US" sz="1400" b="0" i="0" u="none" strike="noStrike" kern="1200" cap="none" spc="0" normalizeH="0" baseline="0" noProof="0" dirty="0" err="1">
                <a:ln>
                  <a:noFill/>
                </a:ln>
                <a:solidFill>
                  <a:srgbClr val="000000"/>
                </a:solidFill>
                <a:effectLst/>
                <a:uLnTx/>
                <a:uFillTx/>
                <a:latin typeface="Calibri"/>
                <a:ea typeface="+mn-ea"/>
                <a:cs typeface="+mn-cs"/>
              </a:rPr>
              <a:t>ll</a:t>
            </a:r>
            <a:r>
              <a:rPr lang="en-US" sz="1400" dirty="0">
                <a:solidFill>
                  <a:srgbClr val="000000"/>
                </a:solidFill>
                <a:latin typeface="Calibri"/>
              </a:rPr>
              <a:t> </a:t>
            </a:r>
            <a:r>
              <a:rPr kumimoji="0" lang="en-US" sz="1400" b="0" i="0" u="none" strike="noStrike" kern="1200" cap="none" spc="0" normalizeH="0" baseline="0" noProof="0" dirty="0">
                <a:ln>
                  <a:noFill/>
                </a:ln>
                <a:solidFill>
                  <a:srgbClr val="000000"/>
                </a:solidFill>
                <a:effectLst/>
                <a:uLnTx/>
                <a:uFillTx/>
                <a:latin typeface="Calibri"/>
                <a:ea typeface="+mn-ea"/>
                <a:cs typeface="+mn-cs"/>
              </a:rPr>
              <a:t>the Visit records arranged as cards making it easy to grasp all the Visit related information in one glance. </a:t>
            </a:r>
          </a:p>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This way avoiding the horizontal scroll bar in a case tabular layout was to be used for mobile design</a:t>
            </a:r>
          </a:p>
        </p:txBody>
      </p:sp>
      <p:sp>
        <p:nvSpPr>
          <p:cNvPr id="59" name="TextBox 58">
            <a:extLst>
              <a:ext uri="{FF2B5EF4-FFF2-40B4-BE49-F238E27FC236}">
                <a16:creationId xmlns:a16="http://schemas.microsoft.com/office/drawing/2014/main" id="{F14E92A6-38ED-4FFA-8EF4-2AC84A0ADA6C}"/>
              </a:ext>
            </a:extLst>
          </p:cNvPr>
          <p:cNvSpPr txBox="1"/>
          <p:nvPr/>
        </p:nvSpPr>
        <p:spPr>
          <a:xfrm>
            <a:off x="3974364" y="4862929"/>
            <a:ext cx="2128284" cy="738664"/>
          </a:xfrm>
          <a:prstGeom prst="rect">
            <a:avLst/>
          </a:prstGeom>
          <a:noFill/>
        </p:spPr>
        <p:txBody>
          <a:bodyPr wrap="square" rtlCol="0" anchor="t"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Diagonal text ribbon stands out highlighting </a:t>
            </a:r>
            <a:r>
              <a:rPr lang="en-US" sz="1400" dirty="0">
                <a:solidFill>
                  <a:srgbClr val="000000"/>
                </a:solidFill>
                <a:latin typeface="Calibri"/>
              </a:rPr>
              <a:t>S</a:t>
            </a:r>
            <a:r>
              <a:rPr kumimoji="0" lang="en-US" sz="1400" b="0" i="0" u="none" strike="noStrike" kern="1200" cap="none" spc="0" normalizeH="0" baseline="0" noProof="0" dirty="0" err="1">
                <a:ln>
                  <a:noFill/>
                </a:ln>
                <a:solidFill>
                  <a:srgbClr val="000000"/>
                </a:solidFill>
                <a:effectLst/>
                <a:uLnTx/>
                <a:uFillTx/>
                <a:latin typeface="Calibri"/>
                <a:ea typeface="+mn-ea"/>
                <a:cs typeface="+mn-cs"/>
              </a:rPr>
              <a:t>tatus</a:t>
            </a:r>
            <a:r>
              <a:rPr kumimoji="0" lang="en-US" sz="1400" b="0" i="0" u="none" strike="noStrike" kern="1200" cap="none" spc="0" normalizeH="0" baseline="0" noProof="0" dirty="0">
                <a:ln>
                  <a:noFill/>
                </a:ln>
                <a:solidFill>
                  <a:srgbClr val="000000"/>
                </a:solidFill>
                <a:effectLst/>
                <a:uLnTx/>
                <a:uFillTx/>
                <a:latin typeface="Calibri"/>
                <a:ea typeface="+mn-ea"/>
                <a:cs typeface="+mn-cs"/>
              </a:rPr>
              <a:t> of visit.</a:t>
            </a:r>
          </a:p>
        </p:txBody>
      </p:sp>
      <p:cxnSp>
        <p:nvCxnSpPr>
          <p:cNvPr id="60" name="Straight Arrow Connector 59">
            <a:extLst>
              <a:ext uri="{FF2B5EF4-FFF2-40B4-BE49-F238E27FC236}">
                <a16:creationId xmlns:a16="http://schemas.microsoft.com/office/drawing/2014/main" id="{2967482C-1794-469E-AA7C-BF2E006DA213}"/>
              </a:ext>
            </a:extLst>
          </p:cNvPr>
          <p:cNvCxnSpPr>
            <a:cxnSpLocks/>
          </p:cNvCxnSpPr>
          <p:nvPr/>
        </p:nvCxnSpPr>
        <p:spPr>
          <a:xfrm>
            <a:off x="5791200" y="5029200"/>
            <a:ext cx="5334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59A1D658-B46B-4755-85A0-B042E1003DF7}"/>
              </a:ext>
            </a:extLst>
          </p:cNvPr>
          <p:cNvCxnSpPr>
            <a:cxnSpLocks/>
          </p:cNvCxnSpPr>
          <p:nvPr/>
        </p:nvCxnSpPr>
        <p:spPr>
          <a:xfrm flipH="1">
            <a:off x="9213112" y="5244882"/>
            <a:ext cx="6858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2E33A90-7C31-4252-8202-A12662DFDA30}"/>
              </a:ext>
            </a:extLst>
          </p:cNvPr>
          <p:cNvSpPr txBox="1"/>
          <p:nvPr/>
        </p:nvSpPr>
        <p:spPr>
          <a:xfrm>
            <a:off x="9898912" y="4876562"/>
            <a:ext cx="1905000" cy="1600438"/>
          </a:xfrm>
          <a:prstGeom prst="rect">
            <a:avLst/>
          </a:prstGeom>
          <a:noFill/>
        </p:spPr>
        <p:txBody>
          <a:bodyPr wrap="square" rtlCol="0" anchor="t" anchorCtr="0">
            <a:spAutoFit/>
          </a:bodyPr>
          <a:lstStyle/>
          <a:p>
            <a:pPr lvl="0" defTabSz="1219170">
              <a:spcBef>
                <a:spcPts val="600"/>
              </a:spcBef>
              <a:defRPr/>
            </a:pPr>
            <a:r>
              <a:rPr lang="en-US" sz="1400" dirty="0">
                <a:solidFill>
                  <a:srgbClr val="000000"/>
                </a:solidFill>
                <a:latin typeface="Calibri"/>
              </a:rPr>
              <a:t>Customized icons have been used to enhance visibility of each text </a:t>
            </a:r>
            <a:r>
              <a:rPr lang="en-US" sz="1400" dirty="0"/>
              <a:t>label &amp; guiding users intuitively without relying on too much text copy</a:t>
            </a:r>
          </a:p>
        </p:txBody>
      </p:sp>
      <p:pic>
        <p:nvPicPr>
          <p:cNvPr id="63" name="Picture 62">
            <a:extLst>
              <a:ext uri="{FF2B5EF4-FFF2-40B4-BE49-F238E27FC236}">
                <a16:creationId xmlns:a16="http://schemas.microsoft.com/office/drawing/2014/main" id="{66502D27-DA8B-48C1-9D76-038CD3B11A16}"/>
              </a:ext>
            </a:extLst>
          </p:cNvPr>
          <p:cNvPicPr/>
          <p:nvPr/>
        </p:nvPicPr>
        <p:blipFill rotWithShape="1">
          <a:blip r:embed="rId3">
            <a:extLst>
              <a:ext uri="{28A0092B-C50C-407E-A947-70E740481C1C}">
                <a14:useLocalDpi xmlns:a14="http://schemas.microsoft.com/office/drawing/2010/main" val="0"/>
              </a:ext>
            </a:extLst>
          </a:blip>
          <a:srcRect t="4966" b="4008"/>
          <a:stretch/>
        </p:blipFill>
        <p:spPr bwMode="auto">
          <a:xfrm>
            <a:off x="386658" y="1552999"/>
            <a:ext cx="3502914" cy="4466801"/>
          </a:xfrm>
          <a:prstGeom prst="rect">
            <a:avLst/>
          </a:prstGeom>
          <a:noFill/>
          <a:ln>
            <a:noFill/>
          </a:ln>
        </p:spPr>
      </p:pic>
      <p:sp>
        <p:nvSpPr>
          <p:cNvPr id="64" name="TextBox 63">
            <a:extLst>
              <a:ext uri="{FF2B5EF4-FFF2-40B4-BE49-F238E27FC236}">
                <a16:creationId xmlns:a16="http://schemas.microsoft.com/office/drawing/2014/main" id="{C5AEF93C-3674-4FEA-92D2-42B915979B5B}"/>
              </a:ext>
            </a:extLst>
          </p:cNvPr>
          <p:cNvSpPr txBox="1"/>
          <p:nvPr/>
        </p:nvSpPr>
        <p:spPr>
          <a:xfrm>
            <a:off x="1452315" y="6017061"/>
            <a:ext cx="1371600" cy="307777"/>
          </a:xfrm>
          <a:prstGeom prst="rect">
            <a:avLst/>
          </a:prstGeom>
          <a:noFill/>
        </p:spPr>
        <p:txBody>
          <a:bodyPr wrap="square" rtlCol="0" anchor="t" anchorCtr="0">
            <a:spAutoFit/>
          </a:bodyPr>
          <a:lstStyle/>
          <a:p>
            <a:pPr marL="0" marR="0" lvl="0" indent="0" algn="ctr" defTabSz="1219170" rtl="0" eaLnBrk="1" fontAlgn="auto" latinLnBrk="0" hangingPunct="1">
              <a:lnSpc>
                <a:spcPct val="100000"/>
              </a:lnSpc>
              <a:spcBef>
                <a:spcPts val="600"/>
              </a:spcBef>
              <a:spcAft>
                <a:spcPts val="0"/>
              </a:spcAft>
              <a:buClrTx/>
              <a:buSzTx/>
              <a:buFontTx/>
              <a:buNone/>
              <a:tabLst/>
              <a:defRPr/>
            </a:pPr>
            <a:r>
              <a:rPr lang="en-US" sz="1400" b="1" dirty="0">
                <a:solidFill>
                  <a:srgbClr val="000000"/>
                </a:solidFill>
                <a:latin typeface="Calibri"/>
              </a:rPr>
              <a:t>iPad</a:t>
            </a:r>
            <a:r>
              <a:rPr kumimoji="0" lang="en-US" sz="1400" b="1" i="0" u="none" strike="noStrike" kern="1200" cap="none" spc="0" normalizeH="0" baseline="0" noProof="0" dirty="0">
                <a:ln>
                  <a:noFill/>
                </a:ln>
                <a:solidFill>
                  <a:srgbClr val="000000"/>
                </a:solidFill>
                <a:effectLst/>
                <a:uLnTx/>
                <a:uFillTx/>
                <a:latin typeface="Calibri"/>
                <a:ea typeface="+mn-ea"/>
                <a:cs typeface="+mn-cs"/>
              </a:rPr>
              <a:t> Layout</a:t>
            </a:r>
          </a:p>
        </p:txBody>
      </p:sp>
      <p:sp>
        <p:nvSpPr>
          <p:cNvPr id="65" name="TextBox 64">
            <a:extLst>
              <a:ext uri="{FF2B5EF4-FFF2-40B4-BE49-F238E27FC236}">
                <a16:creationId xmlns:a16="http://schemas.microsoft.com/office/drawing/2014/main" id="{A63BC286-CE48-4B62-9D5F-7AAF70352546}"/>
              </a:ext>
            </a:extLst>
          </p:cNvPr>
          <p:cNvSpPr txBox="1"/>
          <p:nvPr/>
        </p:nvSpPr>
        <p:spPr>
          <a:xfrm>
            <a:off x="3918303" y="5598349"/>
            <a:ext cx="2358828" cy="1031051"/>
          </a:xfrm>
          <a:prstGeom prst="rect">
            <a:avLst/>
          </a:prstGeom>
          <a:noFill/>
        </p:spPr>
        <p:txBody>
          <a:bodyPr wrap="square" rtlCol="0" anchor="b"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Key features are always only 1 tap away. </a:t>
            </a:r>
          </a:p>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Handy navigation is </a:t>
            </a:r>
            <a:r>
              <a:rPr kumimoji="0" lang="en-US" sz="1400" b="0" i="1" u="none" strike="noStrike" kern="1200" cap="none" spc="0" normalizeH="0" baseline="0" noProof="0" dirty="0">
                <a:ln>
                  <a:noFill/>
                </a:ln>
                <a:solidFill>
                  <a:srgbClr val="000000"/>
                </a:solidFill>
                <a:effectLst/>
                <a:uLnTx/>
                <a:uFillTx/>
                <a:latin typeface="Calibri"/>
                <a:ea typeface="+mn-ea"/>
                <a:cs typeface="+mn-cs"/>
              </a:rPr>
              <a:t>visible </a:t>
            </a:r>
            <a:r>
              <a:rPr kumimoji="0" lang="en-US" sz="1400" b="0" i="0" u="none" strike="noStrike" kern="1200" cap="none" spc="0" normalizeH="0" baseline="0" noProof="0" dirty="0">
                <a:ln>
                  <a:noFill/>
                </a:ln>
                <a:solidFill>
                  <a:srgbClr val="000000"/>
                </a:solidFill>
                <a:effectLst/>
                <a:uLnTx/>
                <a:uFillTx/>
                <a:latin typeface="Calibri"/>
                <a:ea typeface="+mn-ea"/>
                <a:cs typeface="+mn-cs"/>
              </a:rPr>
              <a:t>and kept hidden on scrolling</a:t>
            </a:r>
            <a:endParaRPr kumimoji="0" lang="en-US" sz="1400" b="1"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66" name="Straight Arrow Connector 65">
            <a:extLst>
              <a:ext uri="{FF2B5EF4-FFF2-40B4-BE49-F238E27FC236}">
                <a16:creationId xmlns:a16="http://schemas.microsoft.com/office/drawing/2014/main" id="{2E44D587-B62D-4632-80E8-3A0765506A68}"/>
              </a:ext>
            </a:extLst>
          </p:cNvPr>
          <p:cNvCxnSpPr>
            <a:cxnSpLocks/>
          </p:cNvCxnSpPr>
          <p:nvPr/>
        </p:nvCxnSpPr>
        <p:spPr>
          <a:xfrm rot="10800000" flipH="1">
            <a:off x="5792886" y="5680547"/>
            <a:ext cx="606228"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36D83B28-8017-4C57-9BE3-D097BC552EEB}"/>
              </a:ext>
            </a:extLst>
          </p:cNvPr>
          <p:cNvSpPr/>
          <p:nvPr/>
        </p:nvSpPr>
        <p:spPr>
          <a:xfrm>
            <a:off x="9898912" y="2156936"/>
            <a:ext cx="2301518" cy="738664"/>
          </a:xfrm>
          <a:prstGeom prst="rect">
            <a:avLst/>
          </a:prstGeom>
          <a:noFill/>
        </p:spPr>
        <p:txBody>
          <a:bodyPr wrap="square" rtlCol="0" anchor="b" anchorCtr="0">
            <a:spAutoFit/>
          </a:bodyPr>
          <a:lstStyle/>
          <a:p>
            <a:pPr>
              <a:spcBef>
                <a:spcPts val="600"/>
              </a:spcBef>
            </a:pPr>
            <a:r>
              <a:rPr lang="en-US" sz="1400" dirty="0">
                <a:solidFill>
                  <a:srgbClr val="000000"/>
                </a:solidFill>
              </a:rPr>
              <a:t>Interactive filter facilitates users to categorize the “Visit Listing”</a:t>
            </a:r>
          </a:p>
        </p:txBody>
      </p:sp>
      <p:cxnSp>
        <p:nvCxnSpPr>
          <p:cNvPr id="68" name="Straight Arrow Connector 67">
            <a:extLst>
              <a:ext uri="{FF2B5EF4-FFF2-40B4-BE49-F238E27FC236}">
                <a16:creationId xmlns:a16="http://schemas.microsoft.com/office/drawing/2014/main" id="{3DD0D513-94AB-4360-901B-E8229D1FD465}"/>
              </a:ext>
            </a:extLst>
          </p:cNvPr>
          <p:cNvCxnSpPr>
            <a:cxnSpLocks/>
          </p:cNvCxnSpPr>
          <p:nvPr/>
        </p:nvCxnSpPr>
        <p:spPr>
          <a:xfrm flipH="1">
            <a:off x="9147372" y="2286000"/>
            <a:ext cx="606228"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138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7"/>
          </p:nvPr>
        </p:nvSpPr>
        <p:spPr/>
        <p:txBody>
          <a:bodyPr/>
          <a:lstStyle/>
          <a:p>
            <a:r>
              <a:rPr lang="en-US" dirty="0"/>
              <a:t>UX HIGHLIGHTS</a:t>
            </a:r>
          </a:p>
        </p:txBody>
      </p:sp>
      <p:pic>
        <p:nvPicPr>
          <p:cNvPr id="21" name="Picture 20">
            <a:extLst>
              <a:ext uri="{FF2B5EF4-FFF2-40B4-BE49-F238E27FC236}">
                <a16:creationId xmlns:a16="http://schemas.microsoft.com/office/drawing/2014/main" id="{DCAE10CD-CE85-4E7F-B7F0-B2100D5D9B94}"/>
              </a:ext>
            </a:extLst>
          </p:cNvPr>
          <p:cNvPicPr>
            <a:picLocks noChangeAspect="1"/>
          </p:cNvPicPr>
          <p:nvPr/>
        </p:nvPicPr>
        <p:blipFill rotWithShape="1">
          <a:blip r:embed="rId2"/>
          <a:srcRect l="20095" t="4445" r="21456" b="3333"/>
          <a:stretch/>
        </p:blipFill>
        <p:spPr>
          <a:xfrm>
            <a:off x="6190488" y="420624"/>
            <a:ext cx="3276601" cy="6324591"/>
          </a:xfrm>
          <a:prstGeom prst="rect">
            <a:avLst/>
          </a:prstGeom>
        </p:spPr>
      </p:pic>
      <p:sp>
        <p:nvSpPr>
          <p:cNvPr id="22" name="TextBox 21">
            <a:extLst>
              <a:ext uri="{FF2B5EF4-FFF2-40B4-BE49-F238E27FC236}">
                <a16:creationId xmlns:a16="http://schemas.microsoft.com/office/drawing/2014/main" id="{633B79B0-7640-461F-8B69-08E198812D96}"/>
              </a:ext>
            </a:extLst>
          </p:cNvPr>
          <p:cNvSpPr txBox="1"/>
          <p:nvPr/>
        </p:nvSpPr>
        <p:spPr>
          <a:xfrm>
            <a:off x="380998" y="381000"/>
            <a:ext cx="5715001" cy="1862048"/>
          </a:xfrm>
          <a:prstGeom prst="rect">
            <a:avLst/>
          </a:prstGeom>
          <a:noFill/>
        </p:spPr>
        <p:txBody>
          <a:bodyPr wrap="square" rtlCol="0" anchor="t" anchorCtr="0">
            <a:spAutoFit/>
          </a:bodyPr>
          <a:lstStyle/>
          <a:p>
            <a:pPr lvl="0">
              <a:spcBef>
                <a:spcPts val="600"/>
              </a:spcBef>
              <a:defRPr/>
            </a:pPr>
            <a:r>
              <a:rPr lang="en-US" sz="2200" b="1" dirty="0"/>
              <a:t>Option 02 – View Listing – Sidebar Navigation (Mobile Layout)</a:t>
            </a:r>
            <a:br>
              <a:rPr lang="en-US" sz="2200" dirty="0"/>
            </a:br>
            <a:r>
              <a:rPr lang="en-US" sz="2200" dirty="0">
                <a:solidFill>
                  <a:srgbClr val="000000"/>
                </a:solidFill>
              </a:rPr>
              <a:t>Personalized User Profile and clear and big navigation icons adds “pleasant experience” </a:t>
            </a:r>
          </a:p>
          <a:p>
            <a:pPr lvl="0">
              <a:spcBef>
                <a:spcPts val="600"/>
              </a:spcBef>
              <a:defRPr/>
            </a:pPr>
            <a:r>
              <a:rPr lang="en-US" sz="2200" dirty="0">
                <a:solidFill>
                  <a:srgbClr val="000000"/>
                </a:solidFill>
              </a:rPr>
              <a:t>in Navigation journey</a:t>
            </a:r>
          </a:p>
        </p:txBody>
      </p:sp>
      <p:cxnSp>
        <p:nvCxnSpPr>
          <p:cNvPr id="23" name="Straight Arrow Connector 22">
            <a:extLst>
              <a:ext uri="{FF2B5EF4-FFF2-40B4-BE49-F238E27FC236}">
                <a16:creationId xmlns:a16="http://schemas.microsoft.com/office/drawing/2014/main" id="{9AAC4E84-462C-4EBF-A33B-28424C3A9D4F}"/>
              </a:ext>
            </a:extLst>
          </p:cNvPr>
          <p:cNvCxnSpPr>
            <a:cxnSpLocks/>
          </p:cNvCxnSpPr>
          <p:nvPr/>
        </p:nvCxnSpPr>
        <p:spPr>
          <a:xfrm flipH="1">
            <a:off x="9232900" y="1600200"/>
            <a:ext cx="6858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86FBA8F5-7B7A-4F76-A745-72794CDC6519}"/>
              </a:ext>
            </a:extLst>
          </p:cNvPr>
          <p:cNvSpPr txBox="1"/>
          <p:nvPr/>
        </p:nvSpPr>
        <p:spPr>
          <a:xfrm>
            <a:off x="9918700" y="1166336"/>
            <a:ext cx="1905000" cy="738664"/>
          </a:xfrm>
          <a:prstGeom prst="rect">
            <a:avLst/>
          </a:prstGeom>
          <a:noFill/>
        </p:spPr>
        <p:txBody>
          <a:bodyPr wrap="square" rtlCol="0" anchor="t"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i="0" u="none" strike="noStrike" kern="1200" cap="none" spc="0" normalizeH="0" baseline="0" noProof="0" dirty="0">
                <a:ln>
                  <a:noFill/>
                </a:ln>
                <a:solidFill>
                  <a:srgbClr val="000000"/>
                </a:solidFill>
                <a:effectLst/>
                <a:uLnTx/>
                <a:uFillTx/>
                <a:latin typeface="Calibri"/>
                <a:ea typeface="+mn-ea"/>
                <a:cs typeface="+mn-cs"/>
              </a:rPr>
              <a:t>Transparent “Navbar” is in tune with the latest UI trends</a:t>
            </a:r>
          </a:p>
        </p:txBody>
      </p:sp>
      <p:cxnSp>
        <p:nvCxnSpPr>
          <p:cNvPr id="25" name="Straight Arrow Connector 25">
            <a:extLst>
              <a:ext uri="{FF2B5EF4-FFF2-40B4-BE49-F238E27FC236}">
                <a16:creationId xmlns:a16="http://schemas.microsoft.com/office/drawing/2014/main" id="{E4811113-3CA8-4AFB-92BD-58428607D098}"/>
              </a:ext>
            </a:extLst>
          </p:cNvPr>
          <p:cNvCxnSpPr>
            <a:cxnSpLocks/>
          </p:cNvCxnSpPr>
          <p:nvPr/>
        </p:nvCxnSpPr>
        <p:spPr>
          <a:xfrm flipV="1">
            <a:off x="5462249" y="1828800"/>
            <a:ext cx="1052850" cy="609600"/>
          </a:xfrm>
          <a:prstGeom prst="bentConnector3">
            <a:avLst>
              <a:gd name="adj1" fmla="val 3903"/>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B715D93A-3C82-4407-B748-010F38B0D835}"/>
              </a:ext>
            </a:extLst>
          </p:cNvPr>
          <p:cNvSpPr txBox="1"/>
          <p:nvPr/>
        </p:nvSpPr>
        <p:spPr>
          <a:xfrm>
            <a:off x="4054115" y="2393712"/>
            <a:ext cx="2128322" cy="1384995"/>
          </a:xfrm>
          <a:prstGeom prst="rect">
            <a:avLst/>
          </a:prstGeom>
          <a:noFill/>
        </p:spPr>
        <p:txBody>
          <a:bodyPr wrap="square" rtlCol="0" anchor="t" anchorCtr="0">
            <a:spAutoFit/>
          </a:bodyPr>
          <a:lstStyle/>
          <a:p>
            <a:pPr defTabSz="1219170">
              <a:spcBef>
                <a:spcPts val="600"/>
              </a:spcBef>
              <a:defRPr/>
            </a:pPr>
            <a:r>
              <a:rPr lang="en-US" sz="1400" dirty="0">
                <a:solidFill>
                  <a:srgbClr val="000000"/>
                </a:solidFill>
              </a:rPr>
              <a:t>Medidata corporate blue background image has been used to stay inline with Medidata’s corporate website/ design literature look and feel. </a:t>
            </a:r>
          </a:p>
        </p:txBody>
      </p:sp>
      <p:cxnSp>
        <p:nvCxnSpPr>
          <p:cNvPr id="30" name="Straight Arrow Connector 29">
            <a:extLst>
              <a:ext uri="{FF2B5EF4-FFF2-40B4-BE49-F238E27FC236}">
                <a16:creationId xmlns:a16="http://schemas.microsoft.com/office/drawing/2014/main" id="{96D4A794-23A1-46D6-B56B-8AD3C4E43460}"/>
              </a:ext>
            </a:extLst>
          </p:cNvPr>
          <p:cNvCxnSpPr>
            <a:cxnSpLocks/>
          </p:cNvCxnSpPr>
          <p:nvPr/>
        </p:nvCxnSpPr>
        <p:spPr>
          <a:xfrm flipH="1">
            <a:off x="9220200" y="4572000"/>
            <a:ext cx="6858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1C705AD-3F15-4619-971D-6D55757AE4F6}"/>
              </a:ext>
            </a:extLst>
          </p:cNvPr>
          <p:cNvCxnSpPr>
            <a:cxnSpLocks/>
          </p:cNvCxnSpPr>
          <p:nvPr/>
        </p:nvCxnSpPr>
        <p:spPr>
          <a:xfrm>
            <a:off x="5839537" y="4038600"/>
            <a:ext cx="6858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E7C7CAF-ECCC-4BF1-A439-6B2547989B52}"/>
              </a:ext>
            </a:extLst>
          </p:cNvPr>
          <p:cNvSpPr txBox="1"/>
          <p:nvPr/>
        </p:nvSpPr>
        <p:spPr>
          <a:xfrm>
            <a:off x="4054115" y="3819144"/>
            <a:ext cx="1905000" cy="1384995"/>
          </a:xfrm>
          <a:prstGeom prst="rect">
            <a:avLst/>
          </a:prstGeom>
          <a:noFill/>
        </p:spPr>
        <p:txBody>
          <a:bodyPr wrap="square" rtlCol="0" anchor="t"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1400" i="0" u="none" strike="noStrike" kern="1200" cap="none" spc="0" normalizeH="0" baseline="0" noProof="0" dirty="0">
                <a:ln>
                  <a:noFill/>
                </a:ln>
                <a:solidFill>
                  <a:srgbClr val="000000"/>
                </a:solidFill>
                <a:effectLst/>
                <a:uLnTx/>
                <a:uFillTx/>
                <a:latin typeface="Calibri"/>
                <a:ea typeface="+mn-ea"/>
                <a:cs typeface="+mn-cs"/>
              </a:rPr>
              <a:t>Big sized customized icons with count labels (wherever required) give clear idea to user about the Navigation and Notifications.</a:t>
            </a:r>
          </a:p>
        </p:txBody>
      </p:sp>
      <p:sp>
        <p:nvSpPr>
          <p:cNvPr id="33" name="TextBox 32">
            <a:extLst>
              <a:ext uri="{FF2B5EF4-FFF2-40B4-BE49-F238E27FC236}">
                <a16:creationId xmlns:a16="http://schemas.microsoft.com/office/drawing/2014/main" id="{6E246C95-3BDD-4FE5-9C72-40113EA14A40}"/>
              </a:ext>
            </a:extLst>
          </p:cNvPr>
          <p:cNvSpPr txBox="1"/>
          <p:nvPr/>
        </p:nvSpPr>
        <p:spPr>
          <a:xfrm>
            <a:off x="9906000" y="4343162"/>
            <a:ext cx="1905000" cy="1600438"/>
          </a:xfrm>
          <a:prstGeom prst="rect">
            <a:avLst/>
          </a:prstGeom>
          <a:noFill/>
        </p:spPr>
        <p:txBody>
          <a:bodyPr wrap="square" rtlCol="0" anchor="t" anchorCtr="0">
            <a:spAutoFit/>
          </a:bodyPr>
          <a:lstStyle/>
          <a:p>
            <a:pPr lvl="0" defTabSz="1219170">
              <a:spcBef>
                <a:spcPts val="600"/>
              </a:spcBef>
              <a:defRPr/>
            </a:pPr>
            <a:r>
              <a:rPr kumimoji="0" lang="en-US" sz="1400" i="0" u="none" strike="noStrike" kern="1200" cap="none" spc="0" normalizeH="0" baseline="0" noProof="0" dirty="0">
                <a:ln>
                  <a:noFill/>
                </a:ln>
                <a:solidFill>
                  <a:srgbClr val="000000"/>
                </a:solidFill>
                <a:effectLst/>
                <a:uLnTx/>
                <a:uFillTx/>
                <a:latin typeface="Calibri"/>
                <a:ea typeface="+mn-ea"/>
                <a:cs typeface="+mn-cs"/>
              </a:rPr>
              <a:t>“Log out” transparent Ghost CTA button stands out because of the simple design </a:t>
            </a:r>
            <a:r>
              <a:rPr lang="en-US" sz="1400" dirty="0"/>
              <a:t>complimenting the overall clean aesthetic of the layout</a:t>
            </a:r>
            <a:endParaRPr kumimoji="0" lang="en-US" sz="140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34" name="Straight Arrow Connector 33">
            <a:extLst>
              <a:ext uri="{FF2B5EF4-FFF2-40B4-BE49-F238E27FC236}">
                <a16:creationId xmlns:a16="http://schemas.microsoft.com/office/drawing/2014/main" id="{9CF71C40-494B-49C3-8839-97FDE8C99BD3}"/>
              </a:ext>
            </a:extLst>
          </p:cNvPr>
          <p:cNvCxnSpPr>
            <a:cxnSpLocks/>
          </p:cNvCxnSpPr>
          <p:nvPr/>
        </p:nvCxnSpPr>
        <p:spPr>
          <a:xfrm flipH="1">
            <a:off x="9220200" y="2170093"/>
            <a:ext cx="6858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2CF78B2D-E207-4B50-995A-5E33ED2B9FEB}"/>
              </a:ext>
            </a:extLst>
          </p:cNvPr>
          <p:cNvSpPr txBox="1"/>
          <p:nvPr/>
        </p:nvSpPr>
        <p:spPr>
          <a:xfrm>
            <a:off x="9906000" y="2017693"/>
            <a:ext cx="1905000" cy="954107"/>
          </a:xfrm>
          <a:prstGeom prst="rect">
            <a:avLst/>
          </a:prstGeom>
          <a:noFill/>
        </p:spPr>
        <p:txBody>
          <a:bodyPr wrap="square" rtlCol="0" anchor="t" anchorCtr="0">
            <a:sp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lang="en-US" sz="1400" dirty="0">
                <a:solidFill>
                  <a:srgbClr val="000000"/>
                </a:solidFill>
                <a:latin typeface="Calibri"/>
              </a:rPr>
              <a:t>Name of User with job title &amp; profile thumbnail helps easy identification of user</a:t>
            </a:r>
            <a:endParaRPr kumimoji="0" lang="en-US" sz="140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BB29A004-02EA-4276-A38D-9453A613C52A}"/>
              </a:ext>
            </a:extLst>
          </p:cNvPr>
          <p:cNvCxnSpPr>
            <a:cxnSpLocks/>
          </p:cNvCxnSpPr>
          <p:nvPr/>
        </p:nvCxnSpPr>
        <p:spPr>
          <a:xfrm flipH="1">
            <a:off x="9122390" y="3505200"/>
            <a:ext cx="685800" cy="0"/>
          </a:xfrm>
          <a:prstGeom prst="straightConnector1">
            <a:avLst/>
          </a:prstGeom>
          <a:ln w="50800">
            <a:solidFill>
              <a:schemeClr val="accent3"/>
            </a:solidFill>
            <a:tailEnd type="oval"/>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F584D84E-1D5B-4979-9F96-A7C86FE5281A}"/>
              </a:ext>
            </a:extLst>
          </p:cNvPr>
          <p:cNvSpPr txBox="1"/>
          <p:nvPr/>
        </p:nvSpPr>
        <p:spPr>
          <a:xfrm>
            <a:off x="9808190" y="3000853"/>
            <a:ext cx="2155210" cy="954107"/>
          </a:xfrm>
          <a:prstGeom prst="rect">
            <a:avLst/>
          </a:prstGeom>
          <a:noFill/>
        </p:spPr>
        <p:txBody>
          <a:bodyPr wrap="square" rtlCol="0" anchor="t" anchorCtr="0">
            <a:spAutoFit/>
          </a:bodyPr>
          <a:lstStyle/>
          <a:p>
            <a:r>
              <a:rPr lang="en-US" sz="1400" dirty="0">
                <a:solidFill>
                  <a:srgbClr val="000000"/>
                </a:solidFill>
                <a:latin typeface="Calibri"/>
              </a:rPr>
              <a:t>User can view individual profile settings segments easily with actions using “View” text link</a:t>
            </a:r>
          </a:p>
        </p:txBody>
      </p:sp>
    </p:spTree>
    <p:extLst>
      <p:ext uri="{BB962C8B-B14F-4D97-AF65-F5344CB8AC3E}">
        <p14:creationId xmlns:p14="http://schemas.microsoft.com/office/powerpoint/2010/main" val="346993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1942583" y="182880"/>
            <a:ext cx="10241290" cy="6688667"/>
          </a:xfrm>
          <a:prstGeom prst="rect">
            <a:avLst/>
          </a:prstGeom>
        </p:spPr>
      </p:pic>
      <p:sp>
        <p:nvSpPr>
          <p:cNvPr id="56" name="Rectangle 55"/>
          <p:cNvSpPr/>
          <p:nvPr/>
        </p:nvSpPr>
        <p:spPr>
          <a:xfrm flipV="1">
            <a:off x="1942583" y="177799"/>
            <a:ext cx="10249418"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ARTWORK MADE IN ADOBE FIREWORKS</a:t>
            </a:r>
          </a:p>
        </p:txBody>
      </p:sp>
      <p:sp>
        <p:nvSpPr>
          <p:cNvPr id="37" name="Rectangle 36">
            <a:extLst>
              <a:ext uri="{FF2B5EF4-FFF2-40B4-BE49-F238E27FC236}">
                <a16:creationId xmlns:a16="http://schemas.microsoft.com/office/drawing/2014/main" id="{B3495ED4-F48A-43AB-9FE2-281C40A43969}"/>
              </a:ext>
            </a:extLst>
          </p:cNvPr>
          <p:cNvSpPr/>
          <p:nvPr/>
        </p:nvSpPr>
        <p:spPr>
          <a:xfrm>
            <a:off x="2054577" y="225973"/>
            <a:ext cx="10014139" cy="65663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25C01DB-A0A5-485F-B5FA-5AE7D8D50C1E}"/>
              </a:ext>
            </a:extLst>
          </p:cNvPr>
          <p:cNvPicPr>
            <a:picLocks noChangeAspect="1"/>
          </p:cNvPicPr>
          <p:nvPr/>
        </p:nvPicPr>
        <p:blipFill>
          <a:blip r:embed="rId3"/>
          <a:stretch>
            <a:fillRect/>
          </a:stretch>
        </p:blipFill>
        <p:spPr>
          <a:xfrm>
            <a:off x="2176109" y="320065"/>
            <a:ext cx="9459575" cy="6401819"/>
          </a:xfrm>
          <a:prstGeom prst="rect">
            <a:avLst/>
          </a:prstGeom>
        </p:spPr>
      </p:pic>
      <p:sp>
        <p:nvSpPr>
          <p:cNvPr id="41" name="TextBox 40">
            <a:extLst>
              <a:ext uri="{FF2B5EF4-FFF2-40B4-BE49-F238E27FC236}">
                <a16:creationId xmlns:a16="http://schemas.microsoft.com/office/drawing/2014/main" id="{7458BFE3-AB81-4E19-A065-98D26F8C994E}"/>
              </a:ext>
            </a:extLst>
          </p:cNvPr>
          <p:cNvSpPr txBox="1"/>
          <p:nvPr/>
        </p:nvSpPr>
        <p:spPr>
          <a:xfrm>
            <a:off x="156400" y="782707"/>
            <a:ext cx="1671026" cy="738664"/>
          </a:xfrm>
          <a:prstGeom prst="rect">
            <a:avLst/>
          </a:prstGeom>
          <a:noFill/>
        </p:spPr>
        <p:txBody>
          <a:bodyPr wrap="square" lIns="0" tIns="0" rIns="0" bIns="0" rtlCol="0">
            <a:spAutoFit/>
          </a:bodyPr>
          <a:lstStyle/>
          <a:p>
            <a:r>
              <a:rPr lang="en-US" sz="1200" dirty="0">
                <a:solidFill>
                  <a:schemeClr val="tx2"/>
                </a:solidFill>
                <a:latin typeface="+mj-lt"/>
              </a:rPr>
              <a:t>Few samples of hand drawn icons made in vector format using Adobe Fireworks</a:t>
            </a:r>
          </a:p>
        </p:txBody>
      </p:sp>
      <p:sp>
        <p:nvSpPr>
          <p:cNvPr id="42" name="TextBox 41">
            <a:extLst>
              <a:ext uri="{FF2B5EF4-FFF2-40B4-BE49-F238E27FC236}">
                <a16:creationId xmlns:a16="http://schemas.microsoft.com/office/drawing/2014/main" id="{D6D60C79-F538-4E1D-B068-2D13D59B7B8D}"/>
              </a:ext>
            </a:extLst>
          </p:cNvPr>
          <p:cNvSpPr txBox="1"/>
          <p:nvPr/>
        </p:nvSpPr>
        <p:spPr>
          <a:xfrm>
            <a:off x="150756" y="269066"/>
            <a:ext cx="1671026" cy="215444"/>
          </a:xfrm>
          <a:prstGeom prst="rect">
            <a:avLst/>
          </a:prstGeom>
          <a:noFill/>
        </p:spPr>
        <p:txBody>
          <a:bodyPr wrap="square" lIns="0" tIns="0" rIns="0" bIns="0" rtlCol="0">
            <a:spAutoFit/>
          </a:bodyPr>
          <a:lstStyle/>
          <a:p>
            <a:pPr algn="ctr"/>
            <a:r>
              <a:rPr lang="en-US" sz="1400" b="1" dirty="0">
                <a:solidFill>
                  <a:schemeClr val="tx2"/>
                </a:solidFill>
                <a:latin typeface="+mj-lt"/>
              </a:rPr>
              <a:t>ARTWORK</a:t>
            </a:r>
          </a:p>
        </p:txBody>
      </p:sp>
      <p:pic>
        <p:nvPicPr>
          <p:cNvPr id="43" name="Picture 42">
            <a:extLst>
              <a:ext uri="{FF2B5EF4-FFF2-40B4-BE49-F238E27FC236}">
                <a16:creationId xmlns:a16="http://schemas.microsoft.com/office/drawing/2014/main" id="{6EFD81FE-927B-4773-8141-4F12B12AC886}"/>
              </a:ext>
            </a:extLst>
          </p:cNvPr>
          <p:cNvPicPr>
            <a:picLocks noChangeAspect="1"/>
          </p:cNvPicPr>
          <p:nvPr/>
        </p:nvPicPr>
        <p:blipFill rotWithShape="1">
          <a:blip r:embed="rId4"/>
          <a:srcRect l="22940" t="7037" r="19300" b="9136"/>
          <a:stretch/>
        </p:blipFill>
        <p:spPr>
          <a:xfrm>
            <a:off x="7216632" y="2463573"/>
            <a:ext cx="1209303" cy="2340076"/>
          </a:xfrm>
          <a:prstGeom prst="rect">
            <a:avLst/>
          </a:prstGeom>
        </p:spPr>
      </p:pic>
    </p:spTree>
    <p:extLst>
      <p:ext uri="{BB962C8B-B14F-4D97-AF65-F5344CB8AC3E}">
        <p14:creationId xmlns:p14="http://schemas.microsoft.com/office/powerpoint/2010/main" val="229094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8128" y="182880"/>
            <a:ext cx="12192001" cy="6688667"/>
          </a:xfrm>
          <a:prstGeom prst="rect">
            <a:avLst/>
          </a:prstGeom>
        </p:spPr>
      </p:pic>
      <p:sp>
        <p:nvSpPr>
          <p:cNvPr id="56" name="Rectangle 55"/>
          <p:cNvSpPr/>
          <p:nvPr/>
        </p:nvSpPr>
        <p:spPr>
          <a:xfrm flipV="1">
            <a:off x="0" y="177799"/>
            <a:ext cx="12192001"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HAND DRAWN ARTWORK/ CARICATURES</a:t>
            </a:r>
          </a:p>
        </p:txBody>
      </p:sp>
      <p:pic>
        <p:nvPicPr>
          <p:cNvPr id="5" name="Picture 4">
            <a:extLst>
              <a:ext uri="{FF2B5EF4-FFF2-40B4-BE49-F238E27FC236}">
                <a16:creationId xmlns:a16="http://schemas.microsoft.com/office/drawing/2014/main" id="{39D93F4C-AC60-4817-A31F-10B34FCE5F27}"/>
              </a:ext>
            </a:extLst>
          </p:cNvPr>
          <p:cNvPicPr>
            <a:picLocks noChangeAspect="1"/>
          </p:cNvPicPr>
          <p:nvPr/>
        </p:nvPicPr>
        <p:blipFill>
          <a:blip r:embed="rId3"/>
          <a:stretch>
            <a:fillRect/>
          </a:stretch>
        </p:blipFill>
        <p:spPr>
          <a:xfrm>
            <a:off x="90889" y="2398931"/>
            <a:ext cx="2439399" cy="2837993"/>
          </a:xfrm>
          <a:prstGeom prst="rect">
            <a:avLst/>
          </a:prstGeom>
        </p:spPr>
      </p:pic>
      <p:pic>
        <p:nvPicPr>
          <p:cNvPr id="7" name="Picture 6">
            <a:extLst>
              <a:ext uri="{FF2B5EF4-FFF2-40B4-BE49-F238E27FC236}">
                <a16:creationId xmlns:a16="http://schemas.microsoft.com/office/drawing/2014/main" id="{CFA08703-F0F4-4B90-BF2A-7AF044CE76F0}"/>
              </a:ext>
            </a:extLst>
          </p:cNvPr>
          <p:cNvPicPr>
            <a:picLocks noChangeAspect="1"/>
          </p:cNvPicPr>
          <p:nvPr/>
        </p:nvPicPr>
        <p:blipFill>
          <a:blip r:embed="rId4"/>
          <a:stretch>
            <a:fillRect/>
          </a:stretch>
        </p:blipFill>
        <p:spPr>
          <a:xfrm>
            <a:off x="125808" y="5267314"/>
            <a:ext cx="2439399" cy="1509677"/>
          </a:xfrm>
          <a:prstGeom prst="rect">
            <a:avLst/>
          </a:prstGeom>
        </p:spPr>
      </p:pic>
      <p:pic>
        <p:nvPicPr>
          <p:cNvPr id="9" name="Picture 8">
            <a:extLst>
              <a:ext uri="{FF2B5EF4-FFF2-40B4-BE49-F238E27FC236}">
                <a16:creationId xmlns:a16="http://schemas.microsoft.com/office/drawing/2014/main" id="{2FC770BC-7FB7-456A-9BE8-DB28CD47B259}"/>
              </a:ext>
            </a:extLst>
          </p:cNvPr>
          <p:cNvPicPr>
            <a:picLocks noChangeAspect="1"/>
          </p:cNvPicPr>
          <p:nvPr/>
        </p:nvPicPr>
        <p:blipFill rotWithShape="1">
          <a:blip r:embed="rId5"/>
          <a:srcRect l="37193" t="48419"/>
          <a:stretch/>
        </p:blipFill>
        <p:spPr>
          <a:xfrm>
            <a:off x="2599927" y="272602"/>
            <a:ext cx="2142372" cy="2821754"/>
          </a:xfrm>
          <a:prstGeom prst="rect">
            <a:avLst/>
          </a:prstGeom>
        </p:spPr>
      </p:pic>
      <p:pic>
        <p:nvPicPr>
          <p:cNvPr id="14" name="Picture 13">
            <a:extLst>
              <a:ext uri="{FF2B5EF4-FFF2-40B4-BE49-F238E27FC236}">
                <a16:creationId xmlns:a16="http://schemas.microsoft.com/office/drawing/2014/main" id="{C4CB5D45-B831-4B53-B198-2681717A2B47}"/>
              </a:ext>
            </a:extLst>
          </p:cNvPr>
          <p:cNvPicPr>
            <a:picLocks noChangeAspect="1"/>
          </p:cNvPicPr>
          <p:nvPr/>
        </p:nvPicPr>
        <p:blipFill rotWithShape="1">
          <a:blip r:embed="rId6"/>
          <a:srcRect l="4446" t="2283" r="21889" b="58618"/>
          <a:stretch/>
        </p:blipFill>
        <p:spPr>
          <a:xfrm>
            <a:off x="4163873" y="4988567"/>
            <a:ext cx="2190703" cy="1379348"/>
          </a:xfrm>
          <a:prstGeom prst="rect">
            <a:avLst/>
          </a:prstGeom>
        </p:spPr>
      </p:pic>
      <p:pic>
        <p:nvPicPr>
          <p:cNvPr id="15" name="Picture 14">
            <a:extLst>
              <a:ext uri="{FF2B5EF4-FFF2-40B4-BE49-F238E27FC236}">
                <a16:creationId xmlns:a16="http://schemas.microsoft.com/office/drawing/2014/main" id="{586CB4E5-4DDC-4414-B28D-67DD5EBE22CF}"/>
              </a:ext>
            </a:extLst>
          </p:cNvPr>
          <p:cNvPicPr>
            <a:picLocks noChangeAspect="1"/>
          </p:cNvPicPr>
          <p:nvPr/>
        </p:nvPicPr>
        <p:blipFill rotWithShape="1">
          <a:blip r:embed="rId7"/>
          <a:srcRect l="69011" t="32040" r="1081" b="13310"/>
          <a:stretch/>
        </p:blipFill>
        <p:spPr>
          <a:xfrm>
            <a:off x="10819289" y="256820"/>
            <a:ext cx="1287955" cy="2792977"/>
          </a:xfrm>
          <a:prstGeom prst="rect">
            <a:avLst/>
          </a:prstGeom>
        </p:spPr>
      </p:pic>
      <p:pic>
        <p:nvPicPr>
          <p:cNvPr id="18" name="Picture 17">
            <a:extLst>
              <a:ext uri="{FF2B5EF4-FFF2-40B4-BE49-F238E27FC236}">
                <a16:creationId xmlns:a16="http://schemas.microsoft.com/office/drawing/2014/main" id="{19963DC9-B71D-490D-B9A1-C29D75BFF8E0}"/>
              </a:ext>
            </a:extLst>
          </p:cNvPr>
          <p:cNvPicPr>
            <a:picLocks noChangeAspect="1"/>
          </p:cNvPicPr>
          <p:nvPr/>
        </p:nvPicPr>
        <p:blipFill rotWithShape="1">
          <a:blip r:embed="rId8"/>
          <a:srcRect l="11810" t="3783" r="28052" b="74047"/>
          <a:stretch/>
        </p:blipFill>
        <p:spPr>
          <a:xfrm>
            <a:off x="4807998" y="256820"/>
            <a:ext cx="3093156" cy="1520407"/>
          </a:xfrm>
          <a:prstGeom prst="rect">
            <a:avLst/>
          </a:prstGeom>
        </p:spPr>
      </p:pic>
      <p:pic>
        <p:nvPicPr>
          <p:cNvPr id="20" name="Picture 19">
            <a:extLst>
              <a:ext uri="{FF2B5EF4-FFF2-40B4-BE49-F238E27FC236}">
                <a16:creationId xmlns:a16="http://schemas.microsoft.com/office/drawing/2014/main" id="{C7867F6C-BDCE-42DD-9C80-1416D8A3D47A}"/>
              </a:ext>
            </a:extLst>
          </p:cNvPr>
          <p:cNvPicPr>
            <a:picLocks noChangeAspect="1"/>
          </p:cNvPicPr>
          <p:nvPr/>
        </p:nvPicPr>
        <p:blipFill rotWithShape="1">
          <a:blip r:embed="rId9"/>
          <a:srcRect l="22940" t="7037" r="19300" b="9136"/>
          <a:stretch/>
        </p:blipFill>
        <p:spPr>
          <a:xfrm>
            <a:off x="9261016" y="256820"/>
            <a:ext cx="1454580" cy="2814703"/>
          </a:xfrm>
          <a:prstGeom prst="rect">
            <a:avLst/>
          </a:prstGeom>
        </p:spPr>
      </p:pic>
      <p:pic>
        <p:nvPicPr>
          <p:cNvPr id="22" name="Picture 21">
            <a:extLst>
              <a:ext uri="{FF2B5EF4-FFF2-40B4-BE49-F238E27FC236}">
                <a16:creationId xmlns:a16="http://schemas.microsoft.com/office/drawing/2014/main" id="{57C48AFC-4039-4BD6-B744-20EAD8B65692}"/>
              </a:ext>
            </a:extLst>
          </p:cNvPr>
          <p:cNvPicPr>
            <a:picLocks noChangeAspect="1"/>
          </p:cNvPicPr>
          <p:nvPr/>
        </p:nvPicPr>
        <p:blipFill>
          <a:blip r:embed="rId10"/>
          <a:stretch>
            <a:fillRect/>
          </a:stretch>
        </p:blipFill>
        <p:spPr>
          <a:xfrm>
            <a:off x="4814458" y="1824818"/>
            <a:ext cx="3268388" cy="1261790"/>
          </a:xfrm>
          <a:prstGeom prst="rect">
            <a:avLst/>
          </a:prstGeom>
        </p:spPr>
      </p:pic>
      <p:pic>
        <p:nvPicPr>
          <p:cNvPr id="26" name="Picture 25">
            <a:extLst>
              <a:ext uri="{FF2B5EF4-FFF2-40B4-BE49-F238E27FC236}">
                <a16:creationId xmlns:a16="http://schemas.microsoft.com/office/drawing/2014/main" id="{94E21F15-44A9-4CAC-A18D-340003394021}"/>
              </a:ext>
            </a:extLst>
          </p:cNvPr>
          <p:cNvPicPr>
            <a:picLocks noChangeAspect="1"/>
          </p:cNvPicPr>
          <p:nvPr/>
        </p:nvPicPr>
        <p:blipFill>
          <a:blip r:embed="rId11"/>
          <a:stretch>
            <a:fillRect/>
          </a:stretch>
        </p:blipFill>
        <p:spPr>
          <a:xfrm>
            <a:off x="2602665" y="3163186"/>
            <a:ext cx="1486651" cy="1825381"/>
          </a:xfrm>
          <a:prstGeom prst="rect">
            <a:avLst/>
          </a:prstGeom>
        </p:spPr>
      </p:pic>
      <p:pic>
        <p:nvPicPr>
          <p:cNvPr id="27" name="Picture 26">
            <a:extLst>
              <a:ext uri="{FF2B5EF4-FFF2-40B4-BE49-F238E27FC236}">
                <a16:creationId xmlns:a16="http://schemas.microsoft.com/office/drawing/2014/main" id="{708973F1-840F-49D1-B9ED-25B601FDD24C}"/>
              </a:ext>
            </a:extLst>
          </p:cNvPr>
          <p:cNvPicPr>
            <a:picLocks noChangeAspect="1"/>
          </p:cNvPicPr>
          <p:nvPr/>
        </p:nvPicPr>
        <p:blipFill>
          <a:blip r:embed="rId12"/>
          <a:stretch>
            <a:fillRect/>
          </a:stretch>
        </p:blipFill>
        <p:spPr>
          <a:xfrm>
            <a:off x="2630049" y="5028174"/>
            <a:ext cx="1486651" cy="1796370"/>
          </a:xfrm>
          <a:prstGeom prst="rect">
            <a:avLst/>
          </a:prstGeom>
        </p:spPr>
      </p:pic>
      <p:pic>
        <p:nvPicPr>
          <p:cNvPr id="29" name="Picture 28">
            <a:extLst>
              <a:ext uri="{FF2B5EF4-FFF2-40B4-BE49-F238E27FC236}">
                <a16:creationId xmlns:a16="http://schemas.microsoft.com/office/drawing/2014/main" id="{325CD684-176F-45EC-AF78-52EF378BF2B1}"/>
              </a:ext>
            </a:extLst>
          </p:cNvPr>
          <p:cNvPicPr>
            <a:picLocks noChangeAspect="1"/>
          </p:cNvPicPr>
          <p:nvPr/>
        </p:nvPicPr>
        <p:blipFill rotWithShape="1">
          <a:blip r:embed="rId13"/>
          <a:srcRect r="56836"/>
          <a:stretch/>
        </p:blipFill>
        <p:spPr>
          <a:xfrm>
            <a:off x="8152485" y="256819"/>
            <a:ext cx="1010248" cy="2820591"/>
          </a:xfrm>
          <a:prstGeom prst="rect">
            <a:avLst/>
          </a:prstGeom>
        </p:spPr>
      </p:pic>
      <p:pic>
        <p:nvPicPr>
          <p:cNvPr id="30" name="Picture 29">
            <a:extLst>
              <a:ext uri="{FF2B5EF4-FFF2-40B4-BE49-F238E27FC236}">
                <a16:creationId xmlns:a16="http://schemas.microsoft.com/office/drawing/2014/main" id="{BD8CD1F4-E2C3-4717-BEB7-5666B6CE83FA}"/>
              </a:ext>
            </a:extLst>
          </p:cNvPr>
          <p:cNvPicPr>
            <a:picLocks noChangeAspect="1"/>
          </p:cNvPicPr>
          <p:nvPr/>
        </p:nvPicPr>
        <p:blipFill>
          <a:blip r:embed="rId14"/>
          <a:stretch>
            <a:fillRect/>
          </a:stretch>
        </p:blipFill>
        <p:spPr>
          <a:xfrm>
            <a:off x="4161693" y="3188149"/>
            <a:ext cx="1860655" cy="1751845"/>
          </a:xfrm>
          <a:prstGeom prst="rect">
            <a:avLst/>
          </a:prstGeom>
        </p:spPr>
      </p:pic>
      <p:pic>
        <p:nvPicPr>
          <p:cNvPr id="32" name="Picture 31">
            <a:extLst>
              <a:ext uri="{FF2B5EF4-FFF2-40B4-BE49-F238E27FC236}">
                <a16:creationId xmlns:a16="http://schemas.microsoft.com/office/drawing/2014/main" id="{F64519CA-3B91-406B-85C0-2D1F35E42769}"/>
              </a:ext>
            </a:extLst>
          </p:cNvPr>
          <p:cNvPicPr>
            <a:picLocks noChangeAspect="1"/>
          </p:cNvPicPr>
          <p:nvPr/>
        </p:nvPicPr>
        <p:blipFill rotWithShape="1">
          <a:blip r:embed="rId15"/>
          <a:srcRect l="8073" t="6061" r="4783"/>
          <a:stretch/>
        </p:blipFill>
        <p:spPr>
          <a:xfrm>
            <a:off x="8683682" y="3163186"/>
            <a:ext cx="3439213" cy="2780522"/>
          </a:xfrm>
          <a:prstGeom prst="rect">
            <a:avLst/>
          </a:prstGeom>
        </p:spPr>
      </p:pic>
      <p:pic>
        <p:nvPicPr>
          <p:cNvPr id="34" name="Picture 33">
            <a:extLst>
              <a:ext uri="{FF2B5EF4-FFF2-40B4-BE49-F238E27FC236}">
                <a16:creationId xmlns:a16="http://schemas.microsoft.com/office/drawing/2014/main" id="{3DF4724F-53C6-420C-9372-2934CD7ADF90}"/>
              </a:ext>
            </a:extLst>
          </p:cNvPr>
          <p:cNvPicPr>
            <a:picLocks noChangeAspect="1"/>
          </p:cNvPicPr>
          <p:nvPr/>
        </p:nvPicPr>
        <p:blipFill>
          <a:blip r:embed="rId16"/>
          <a:stretch>
            <a:fillRect/>
          </a:stretch>
        </p:blipFill>
        <p:spPr>
          <a:xfrm>
            <a:off x="6662579" y="3215870"/>
            <a:ext cx="1673553" cy="3624608"/>
          </a:xfrm>
          <a:prstGeom prst="rect">
            <a:avLst/>
          </a:prstGeom>
        </p:spPr>
      </p:pic>
      <p:sp>
        <p:nvSpPr>
          <p:cNvPr id="2" name="Rectangle 1">
            <a:extLst>
              <a:ext uri="{FF2B5EF4-FFF2-40B4-BE49-F238E27FC236}">
                <a16:creationId xmlns:a16="http://schemas.microsoft.com/office/drawing/2014/main" id="{0C42707E-C724-45A2-8B8F-127AD28220A1}"/>
              </a:ext>
            </a:extLst>
          </p:cNvPr>
          <p:cNvSpPr/>
          <p:nvPr/>
        </p:nvSpPr>
        <p:spPr>
          <a:xfrm>
            <a:off x="90889" y="256819"/>
            <a:ext cx="2405345" cy="2054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71BF2A-E93C-4116-94D2-1538950151AB}"/>
              </a:ext>
            </a:extLst>
          </p:cNvPr>
          <p:cNvSpPr txBox="1"/>
          <p:nvPr/>
        </p:nvSpPr>
        <p:spPr>
          <a:xfrm>
            <a:off x="156400" y="782707"/>
            <a:ext cx="2192196" cy="369332"/>
          </a:xfrm>
          <a:prstGeom prst="rect">
            <a:avLst/>
          </a:prstGeom>
          <a:noFill/>
        </p:spPr>
        <p:txBody>
          <a:bodyPr wrap="square" lIns="0" tIns="0" rIns="0" bIns="0" rtlCol="0">
            <a:spAutoFit/>
          </a:bodyPr>
          <a:lstStyle/>
          <a:p>
            <a:r>
              <a:rPr lang="en-US" sz="1200" dirty="0">
                <a:solidFill>
                  <a:schemeClr val="tx2"/>
                </a:solidFill>
                <a:latin typeface="+mj-lt"/>
              </a:rPr>
              <a:t>Few samples of hand drawn caricatures/ sketches on paper</a:t>
            </a:r>
          </a:p>
        </p:txBody>
      </p:sp>
      <p:sp>
        <p:nvSpPr>
          <p:cNvPr id="21" name="TextBox 20">
            <a:extLst>
              <a:ext uri="{FF2B5EF4-FFF2-40B4-BE49-F238E27FC236}">
                <a16:creationId xmlns:a16="http://schemas.microsoft.com/office/drawing/2014/main" id="{5F41D591-0ED5-4622-9A2F-43B8DB217D23}"/>
              </a:ext>
            </a:extLst>
          </p:cNvPr>
          <p:cNvSpPr txBox="1"/>
          <p:nvPr/>
        </p:nvSpPr>
        <p:spPr>
          <a:xfrm>
            <a:off x="416985" y="374877"/>
            <a:ext cx="1671026" cy="215444"/>
          </a:xfrm>
          <a:prstGeom prst="rect">
            <a:avLst/>
          </a:prstGeom>
          <a:noFill/>
        </p:spPr>
        <p:txBody>
          <a:bodyPr wrap="square" lIns="0" tIns="0" rIns="0" bIns="0" rtlCol="0">
            <a:spAutoFit/>
          </a:bodyPr>
          <a:lstStyle/>
          <a:p>
            <a:pPr algn="ctr"/>
            <a:r>
              <a:rPr lang="en-US" sz="1400" b="1" dirty="0">
                <a:solidFill>
                  <a:schemeClr val="tx2"/>
                </a:solidFill>
                <a:latin typeface="+mj-lt"/>
              </a:rPr>
              <a:t>ARTWORK</a:t>
            </a:r>
          </a:p>
        </p:txBody>
      </p:sp>
    </p:spTree>
    <p:extLst>
      <p:ext uri="{BB962C8B-B14F-4D97-AF65-F5344CB8AC3E}">
        <p14:creationId xmlns:p14="http://schemas.microsoft.com/office/powerpoint/2010/main" val="200273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8128" y="182880"/>
            <a:ext cx="12192001" cy="6688667"/>
          </a:xfrm>
          <a:prstGeom prst="rect">
            <a:avLst/>
          </a:prstGeom>
        </p:spPr>
      </p:pic>
      <p:sp>
        <p:nvSpPr>
          <p:cNvPr id="56" name="Rectangle 55"/>
          <p:cNvSpPr/>
          <p:nvPr/>
        </p:nvSpPr>
        <p:spPr>
          <a:xfrm flipV="1">
            <a:off x="0" y="177799"/>
            <a:ext cx="12192001"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Published design in VETERAN Actor Rishi </a:t>
            </a:r>
            <a:r>
              <a:rPr lang="en-US"/>
              <a:t>Kapoor’s Biography</a:t>
            </a:r>
            <a:endParaRPr lang="en-US" dirty="0"/>
          </a:p>
        </p:txBody>
      </p:sp>
      <p:sp>
        <p:nvSpPr>
          <p:cNvPr id="2" name="Rectangle 1">
            <a:extLst>
              <a:ext uri="{FF2B5EF4-FFF2-40B4-BE49-F238E27FC236}">
                <a16:creationId xmlns:a16="http://schemas.microsoft.com/office/drawing/2014/main" id="{0C42707E-C724-45A2-8B8F-127AD28220A1}"/>
              </a:ext>
            </a:extLst>
          </p:cNvPr>
          <p:cNvSpPr/>
          <p:nvPr/>
        </p:nvSpPr>
        <p:spPr>
          <a:xfrm>
            <a:off x="90889" y="256819"/>
            <a:ext cx="2405345" cy="2054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71BF2A-E93C-4116-94D2-1538950151AB}"/>
              </a:ext>
            </a:extLst>
          </p:cNvPr>
          <p:cNvSpPr txBox="1"/>
          <p:nvPr/>
        </p:nvSpPr>
        <p:spPr>
          <a:xfrm>
            <a:off x="156400" y="782707"/>
            <a:ext cx="2192196" cy="738664"/>
          </a:xfrm>
          <a:prstGeom prst="rect">
            <a:avLst/>
          </a:prstGeom>
          <a:noFill/>
        </p:spPr>
        <p:txBody>
          <a:bodyPr wrap="square" lIns="0" tIns="0" rIns="0" bIns="0" rtlCol="0">
            <a:spAutoFit/>
          </a:bodyPr>
          <a:lstStyle/>
          <a:p>
            <a:r>
              <a:rPr lang="en-IN" sz="1200" dirty="0">
                <a:solidFill>
                  <a:schemeClr val="tx2"/>
                </a:solidFill>
                <a:latin typeface="+mj-lt"/>
              </a:rPr>
              <a:t>My tweet (photo collage) to the late Rishi Kapoor sent in May 2015, was printed in his Biography </a:t>
            </a:r>
            <a:r>
              <a:rPr lang="en-IN" sz="1200" dirty="0" err="1">
                <a:solidFill>
                  <a:schemeClr val="tx2"/>
                </a:solidFill>
                <a:latin typeface="+mj-lt"/>
              </a:rPr>
              <a:t>Khullam</a:t>
            </a:r>
            <a:r>
              <a:rPr lang="en-IN" sz="1200" dirty="0">
                <a:solidFill>
                  <a:schemeClr val="tx2"/>
                </a:solidFill>
                <a:latin typeface="+mj-lt"/>
              </a:rPr>
              <a:t> </a:t>
            </a:r>
            <a:r>
              <a:rPr lang="en-IN" sz="1200" dirty="0" err="1">
                <a:solidFill>
                  <a:schemeClr val="tx2"/>
                </a:solidFill>
                <a:latin typeface="+mj-lt"/>
              </a:rPr>
              <a:t>Khulla</a:t>
            </a:r>
            <a:r>
              <a:rPr lang="en-IN" sz="1200" dirty="0">
                <a:solidFill>
                  <a:schemeClr val="tx2"/>
                </a:solidFill>
                <a:latin typeface="+mj-lt"/>
              </a:rPr>
              <a:t>  published in 2017</a:t>
            </a:r>
            <a:endParaRPr lang="en-US" sz="1200" dirty="0">
              <a:solidFill>
                <a:schemeClr val="tx2"/>
              </a:solidFill>
              <a:latin typeface="+mj-lt"/>
            </a:endParaRPr>
          </a:p>
        </p:txBody>
      </p:sp>
      <p:sp>
        <p:nvSpPr>
          <p:cNvPr id="21" name="TextBox 20">
            <a:extLst>
              <a:ext uri="{FF2B5EF4-FFF2-40B4-BE49-F238E27FC236}">
                <a16:creationId xmlns:a16="http://schemas.microsoft.com/office/drawing/2014/main" id="{5F41D591-0ED5-4622-9A2F-43B8DB217D23}"/>
              </a:ext>
            </a:extLst>
          </p:cNvPr>
          <p:cNvSpPr txBox="1"/>
          <p:nvPr/>
        </p:nvSpPr>
        <p:spPr>
          <a:xfrm>
            <a:off x="416985" y="374877"/>
            <a:ext cx="1671026" cy="215444"/>
          </a:xfrm>
          <a:prstGeom prst="rect">
            <a:avLst/>
          </a:prstGeom>
          <a:noFill/>
        </p:spPr>
        <p:txBody>
          <a:bodyPr wrap="square" lIns="0" tIns="0" rIns="0" bIns="0" rtlCol="0">
            <a:spAutoFit/>
          </a:bodyPr>
          <a:lstStyle/>
          <a:p>
            <a:pPr algn="ctr"/>
            <a:r>
              <a:rPr lang="en-US" sz="1400" b="1" dirty="0">
                <a:solidFill>
                  <a:schemeClr val="tx2"/>
                </a:solidFill>
                <a:latin typeface="+mj-lt"/>
              </a:rPr>
              <a:t>ARTWORK</a:t>
            </a:r>
          </a:p>
        </p:txBody>
      </p:sp>
      <p:pic>
        <p:nvPicPr>
          <p:cNvPr id="5" name="Picture 4"/>
          <p:cNvPicPr>
            <a:picLocks noChangeAspect="1"/>
          </p:cNvPicPr>
          <p:nvPr/>
        </p:nvPicPr>
        <p:blipFill>
          <a:blip r:embed="rId3"/>
          <a:stretch>
            <a:fillRect/>
          </a:stretch>
        </p:blipFill>
        <p:spPr>
          <a:xfrm>
            <a:off x="442156" y="2939580"/>
            <a:ext cx="2366889" cy="3562820"/>
          </a:xfrm>
          <a:prstGeom prst="rect">
            <a:avLst/>
          </a:prstGeom>
        </p:spPr>
      </p:pic>
      <p:pic>
        <p:nvPicPr>
          <p:cNvPr id="7" name="Picture 6"/>
          <p:cNvPicPr>
            <a:picLocks noChangeAspect="1"/>
          </p:cNvPicPr>
          <p:nvPr/>
        </p:nvPicPr>
        <p:blipFill>
          <a:blip r:embed="rId4"/>
          <a:stretch>
            <a:fillRect/>
          </a:stretch>
        </p:blipFill>
        <p:spPr>
          <a:xfrm>
            <a:off x="3251201" y="177799"/>
            <a:ext cx="8932672" cy="6699504"/>
          </a:xfrm>
          <a:prstGeom prst="rect">
            <a:avLst/>
          </a:prstGeom>
        </p:spPr>
      </p:pic>
    </p:spTree>
    <p:extLst>
      <p:ext uri="{BB962C8B-B14F-4D97-AF65-F5344CB8AC3E}">
        <p14:creationId xmlns:p14="http://schemas.microsoft.com/office/powerpoint/2010/main" val="76471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2869185" y="182880"/>
            <a:ext cx="9314688" cy="6688667"/>
          </a:xfrm>
          <a:prstGeom prst="rect">
            <a:avLst/>
          </a:prstGeom>
        </p:spPr>
      </p:pic>
      <p:sp>
        <p:nvSpPr>
          <p:cNvPr id="56" name="Rectangle 55"/>
          <p:cNvSpPr/>
          <p:nvPr/>
        </p:nvSpPr>
        <p:spPr>
          <a:xfrm flipV="1">
            <a:off x="2877313" y="177799"/>
            <a:ext cx="9314688"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success </a:t>
            </a:r>
            <a:r>
              <a:rPr lang="en-US" dirty="0" err="1"/>
              <a:t>storY</a:t>
            </a:r>
            <a:r>
              <a:rPr lang="en-US" dirty="0"/>
              <a:t>: Arrow XCONNECT</a:t>
            </a:r>
          </a:p>
        </p:txBody>
      </p:sp>
      <p:cxnSp>
        <p:nvCxnSpPr>
          <p:cNvPr id="10" name="Straight Connector 9"/>
          <p:cNvCxnSpPr>
            <a:cxnSpLocks/>
          </p:cNvCxnSpPr>
          <p:nvPr/>
        </p:nvCxnSpPr>
        <p:spPr>
          <a:xfrm>
            <a:off x="326005" y="1397000"/>
            <a:ext cx="22952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805548" y="468224"/>
            <a:ext cx="1373049" cy="686524"/>
          </a:xfrm>
          <a:prstGeom prst="rect">
            <a:avLst/>
          </a:prstGeom>
        </p:spPr>
      </p:pic>
      <p:pic>
        <p:nvPicPr>
          <p:cNvPr id="7" name="Picture 6">
            <a:extLst>
              <a:ext uri="{FF2B5EF4-FFF2-40B4-BE49-F238E27FC236}">
                <a16:creationId xmlns:a16="http://schemas.microsoft.com/office/drawing/2014/main" id="{A6F9495F-2A6C-408A-936C-5EB59B29E9B8}"/>
              </a:ext>
            </a:extLst>
          </p:cNvPr>
          <p:cNvPicPr>
            <a:picLocks noChangeAspect="1"/>
          </p:cNvPicPr>
          <p:nvPr/>
        </p:nvPicPr>
        <p:blipFill>
          <a:blip r:embed="rId4"/>
          <a:stretch>
            <a:fillRect/>
          </a:stretch>
        </p:blipFill>
        <p:spPr>
          <a:xfrm>
            <a:off x="2970568" y="302173"/>
            <a:ext cx="6624536" cy="5801644"/>
          </a:xfrm>
          <a:prstGeom prst="rect">
            <a:avLst/>
          </a:prstGeom>
        </p:spPr>
      </p:pic>
      <p:pic>
        <p:nvPicPr>
          <p:cNvPr id="14" name="Picture 13">
            <a:extLst>
              <a:ext uri="{FF2B5EF4-FFF2-40B4-BE49-F238E27FC236}">
                <a16:creationId xmlns:a16="http://schemas.microsoft.com/office/drawing/2014/main" id="{3FEFCEA7-0093-4EA4-9D6B-78B588E10C08}"/>
              </a:ext>
            </a:extLst>
          </p:cNvPr>
          <p:cNvPicPr>
            <a:picLocks noChangeAspect="1"/>
          </p:cNvPicPr>
          <p:nvPr/>
        </p:nvPicPr>
        <p:blipFill rotWithShape="1">
          <a:blip r:embed="rId5"/>
          <a:srcRect t="-632" b="44632"/>
          <a:stretch/>
        </p:blipFill>
        <p:spPr>
          <a:xfrm>
            <a:off x="4523232" y="2499211"/>
            <a:ext cx="7502811" cy="4234399"/>
          </a:xfrm>
          <a:prstGeom prst="rect">
            <a:avLst/>
          </a:prstGeom>
        </p:spPr>
      </p:pic>
      <p:sp>
        <p:nvSpPr>
          <p:cNvPr id="12" name="TextBox 11">
            <a:extLst>
              <a:ext uri="{FF2B5EF4-FFF2-40B4-BE49-F238E27FC236}">
                <a16:creationId xmlns:a16="http://schemas.microsoft.com/office/drawing/2014/main" id="{77117E80-AA2C-48C8-A5E8-BA761BF056AC}"/>
              </a:ext>
            </a:extLst>
          </p:cNvPr>
          <p:cNvSpPr txBox="1"/>
          <p:nvPr/>
        </p:nvSpPr>
        <p:spPr>
          <a:xfrm>
            <a:off x="326005" y="1600201"/>
            <a:ext cx="2428484" cy="4985980"/>
          </a:xfrm>
          <a:prstGeom prst="rect">
            <a:avLst/>
          </a:prstGeom>
          <a:noFill/>
        </p:spPr>
        <p:txBody>
          <a:bodyPr wrap="square" lIns="0" tIns="0" rIns="0" bIns="0" rtlCol="0">
            <a:spAutoFit/>
          </a:bodyPr>
          <a:lstStyle/>
          <a:p>
            <a:r>
              <a:rPr lang="en-US" sz="1200" dirty="0" err="1">
                <a:solidFill>
                  <a:schemeClr val="tx2"/>
                </a:solidFill>
                <a:latin typeface="+mj-lt"/>
              </a:rPr>
              <a:t>xConnect</a:t>
            </a:r>
            <a:r>
              <a:rPr lang="en-US" sz="1200" dirty="0">
                <a:solidFill>
                  <a:schemeClr val="tx2"/>
                </a:solidFill>
                <a:latin typeface="+mj-lt"/>
              </a:rPr>
              <a:t> is a monitoring portal, designed to monitor, report and manage the overall health, environment and performance on </a:t>
            </a:r>
            <a:r>
              <a:rPr lang="en-US" sz="1200" dirty="0" err="1">
                <a:solidFill>
                  <a:schemeClr val="tx2"/>
                </a:solidFill>
                <a:latin typeface="+mj-lt"/>
              </a:rPr>
              <a:t>xNVR</a:t>
            </a:r>
            <a:r>
              <a:rPr lang="en-US" sz="1200" dirty="0">
                <a:solidFill>
                  <a:schemeClr val="tx2"/>
                </a:solidFill>
                <a:latin typeface="+mj-lt"/>
              </a:rPr>
              <a:t> surveillance hardware. This monitoring tool will help with predictive analysis to identify potential failure, allowing users to respond to System Monitoring, Immediate Alerts and Camera Connectivity events.</a:t>
            </a:r>
          </a:p>
          <a:p>
            <a:endParaRPr lang="en-US" sz="1200" dirty="0">
              <a:solidFill>
                <a:schemeClr val="tx2"/>
              </a:solidFill>
              <a:latin typeface="+mj-lt"/>
            </a:endParaRPr>
          </a:p>
          <a:p>
            <a:r>
              <a:rPr lang="en-US" sz="1200" dirty="0">
                <a:solidFill>
                  <a:schemeClr val="tx2"/>
                </a:solidFill>
                <a:latin typeface="+mj-lt"/>
              </a:rPr>
              <a:t>Responsibilities:</a:t>
            </a:r>
            <a:br>
              <a:rPr lang="en-US" sz="1200" dirty="0">
                <a:solidFill>
                  <a:schemeClr val="tx2"/>
                </a:solidFill>
                <a:latin typeface="+mj-lt"/>
              </a:rPr>
            </a:br>
            <a:endParaRPr lang="en-US" sz="1200" dirty="0">
              <a:solidFill>
                <a:schemeClr val="tx2"/>
              </a:solidFill>
              <a:latin typeface="+mj-lt"/>
            </a:endParaRPr>
          </a:p>
          <a:p>
            <a:pPr marL="274320" indent="-182880">
              <a:buClr>
                <a:schemeClr val="accent6"/>
              </a:buClr>
              <a:buFont typeface="Arial" charset="0"/>
              <a:buChar char="•"/>
            </a:pPr>
            <a:r>
              <a:rPr lang="en-US" sz="1200" dirty="0">
                <a:solidFill>
                  <a:schemeClr val="tx2"/>
                </a:solidFill>
                <a:latin typeface="+mj-lt"/>
              </a:rPr>
              <a:t>Understanding/ collecting Business User requirements</a:t>
            </a:r>
          </a:p>
          <a:p>
            <a:pPr marL="274320" indent="-182880">
              <a:buClr>
                <a:schemeClr val="accent6"/>
              </a:buClr>
              <a:buFont typeface="Arial" charset="0"/>
              <a:buChar char="•"/>
            </a:pPr>
            <a:r>
              <a:rPr lang="en-US" sz="1200" dirty="0">
                <a:solidFill>
                  <a:schemeClr val="tx2"/>
                </a:solidFill>
                <a:latin typeface="+mj-lt"/>
              </a:rPr>
              <a:t>Setting up timelines</a:t>
            </a:r>
          </a:p>
          <a:p>
            <a:pPr marL="274320" indent="-182880">
              <a:buClr>
                <a:schemeClr val="accent6"/>
              </a:buClr>
              <a:buFont typeface="Arial" charset="0"/>
              <a:buChar char="•"/>
            </a:pPr>
            <a:r>
              <a:rPr lang="en-US" sz="1200" dirty="0">
                <a:solidFill>
                  <a:schemeClr val="tx2"/>
                </a:solidFill>
                <a:latin typeface="+mj-lt"/>
              </a:rPr>
              <a:t>Creating low fidelity high fidelity wireframes</a:t>
            </a:r>
          </a:p>
          <a:p>
            <a:pPr marL="274320" indent="-182880">
              <a:buClr>
                <a:schemeClr val="accent6"/>
              </a:buClr>
              <a:buFont typeface="Arial" charset="0"/>
              <a:buChar char="•"/>
            </a:pPr>
            <a:r>
              <a:rPr lang="en-US" sz="1200" dirty="0">
                <a:solidFill>
                  <a:schemeClr val="tx2"/>
                </a:solidFill>
                <a:latin typeface="+mj-lt"/>
              </a:rPr>
              <a:t>Creating Image mockups post approval of wireframes by client (includes animated gifs mimicking exact application before development)</a:t>
            </a:r>
          </a:p>
          <a:p>
            <a:pPr marL="274320" indent="-182880">
              <a:buClr>
                <a:schemeClr val="accent6"/>
              </a:buClr>
              <a:buFont typeface="Arial" charset="0"/>
              <a:buChar char="•"/>
            </a:pPr>
            <a:r>
              <a:rPr lang="en-US" sz="1200" dirty="0">
                <a:solidFill>
                  <a:schemeClr val="tx2"/>
                </a:solidFill>
                <a:latin typeface="+mj-lt"/>
              </a:rPr>
              <a:t>Overseeing Standalone html mockup creation.</a:t>
            </a:r>
          </a:p>
          <a:p>
            <a:pPr marL="274320" indent="-182880">
              <a:buClr>
                <a:schemeClr val="accent6"/>
              </a:buClr>
              <a:buFont typeface="Arial" charset="0"/>
              <a:buChar char="•"/>
            </a:pPr>
            <a:r>
              <a:rPr lang="en-US" sz="1200" dirty="0">
                <a:solidFill>
                  <a:schemeClr val="tx2"/>
                </a:solidFill>
                <a:latin typeface="+mj-lt"/>
              </a:rPr>
              <a:t>Onsite Offshore Coordination </a:t>
            </a:r>
          </a:p>
        </p:txBody>
      </p:sp>
      <p:sp>
        <p:nvSpPr>
          <p:cNvPr id="13" name="TextBox 12">
            <a:extLst>
              <a:ext uri="{FF2B5EF4-FFF2-40B4-BE49-F238E27FC236}">
                <a16:creationId xmlns:a16="http://schemas.microsoft.com/office/drawing/2014/main" id="{3A3B83C0-32EA-431B-B46A-914B388F07E6}"/>
              </a:ext>
            </a:extLst>
          </p:cNvPr>
          <p:cNvSpPr txBox="1"/>
          <p:nvPr/>
        </p:nvSpPr>
        <p:spPr>
          <a:xfrm>
            <a:off x="320360" y="1086560"/>
            <a:ext cx="2295275" cy="215444"/>
          </a:xfrm>
          <a:prstGeom prst="rect">
            <a:avLst/>
          </a:prstGeom>
          <a:noFill/>
        </p:spPr>
        <p:txBody>
          <a:bodyPr wrap="square" lIns="0" tIns="0" rIns="0" bIns="0" rtlCol="0">
            <a:spAutoFit/>
          </a:bodyPr>
          <a:lstStyle/>
          <a:p>
            <a:pPr algn="ctr"/>
            <a:r>
              <a:rPr lang="en-US" sz="1400" b="1" dirty="0">
                <a:solidFill>
                  <a:schemeClr val="tx2"/>
                </a:solidFill>
                <a:latin typeface="+mj-lt"/>
              </a:rPr>
              <a:t>Arrow </a:t>
            </a:r>
            <a:r>
              <a:rPr lang="en-US" sz="1400" b="1" dirty="0" err="1">
                <a:solidFill>
                  <a:schemeClr val="tx2"/>
                </a:solidFill>
                <a:latin typeface="+mj-lt"/>
              </a:rPr>
              <a:t>xConnect</a:t>
            </a:r>
            <a:endParaRPr lang="en-US" sz="1400" b="1" dirty="0">
              <a:solidFill>
                <a:schemeClr val="tx2"/>
              </a:solidFill>
              <a:latin typeface="+mj-lt"/>
            </a:endParaRPr>
          </a:p>
        </p:txBody>
      </p:sp>
      <p:sp>
        <p:nvSpPr>
          <p:cNvPr id="2" name="Rectangle: Rounded Corners 1">
            <a:extLst>
              <a:ext uri="{FF2B5EF4-FFF2-40B4-BE49-F238E27FC236}">
                <a16:creationId xmlns:a16="http://schemas.microsoft.com/office/drawing/2014/main" id="{04B1B65D-8487-4CC2-9A45-EA4117C0B0EC}"/>
              </a:ext>
            </a:extLst>
          </p:cNvPr>
          <p:cNvSpPr/>
          <p:nvPr/>
        </p:nvSpPr>
        <p:spPr>
          <a:xfrm>
            <a:off x="10285692" y="1311282"/>
            <a:ext cx="1527376" cy="70837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Animated GIF</a:t>
            </a:r>
          </a:p>
        </p:txBody>
      </p:sp>
      <p:sp>
        <p:nvSpPr>
          <p:cNvPr id="3" name="Arrow: Right 2">
            <a:extLst>
              <a:ext uri="{FF2B5EF4-FFF2-40B4-BE49-F238E27FC236}">
                <a16:creationId xmlns:a16="http://schemas.microsoft.com/office/drawing/2014/main" id="{96B68070-1964-4F9D-8789-166DF66F8D43}"/>
              </a:ext>
            </a:extLst>
          </p:cNvPr>
          <p:cNvSpPr/>
          <p:nvPr/>
        </p:nvSpPr>
        <p:spPr>
          <a:xfrm flipH="1">
            <a:off x="9688359" y="1489119"/>
            <a:ext cx="441781" cy="409227"/>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06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2869185" y="182880"/>
            <a:ext cx="9314688" cy="6688667"/>
          </a:xfrm>
          <a:prstGeom prst="rect">
            <a:avLst/>
          </a:prstGeom>
        </p:spPr>
      </p:pic>
      <p:sp>
        <p:nvSpPr>
          <p:cNvPr id="56" name="Rectangle 55"/>
          <p:cNvSpPr/>
          <p:nvPr/>
        </p:nvSpPr>
        <p:spPr>
          <a:xfrm flipV="1">
            <a:off x="2877313" y="177799"/>
            <a:ext cx="9314688"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success </a:t>
            </a:r>
            <a:r>
              <a:rPr lang="en-US" dirty="0" err="1"/>
              <a:t>storY</a:t>
            </a:r>
            <a:r>
              <a:rPr lang="en-US" dirty="0"/>
              <a:t>: Arrow APOLLO DASHBOARD</a:t>
            </a:r>
          </a:p>
        </p:txBody>
      </p:sp>
      <p:cxnSp>
        <p:nvCxnSpPr>
          <p:cNvPr id="10" name="Straight Connector 9"/>
          <p:cNvCxnSpPr>
            <a:cxnSpLocks/>
          </p:cNvCxnSpPr>
          <p:nvPr/>
        </p:nvCxnSpPr>
        <p:spPr>
          <a:xfrm>
            <a:off x="326005" y="1397000"/>
            <a:ext cx="22952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805548" y="468224"/>
            <a:ext cx="1373049" cy="686524"/>
          </a:xfrm>
          <a:prstGeom prst="rect">
            <a:avLst/>
          </a:prstGeom>
        </p:spPr>
      </p:pic>
      <p:pic>
        <p:nvPicPr>
          <p:cNvPr id="6" name="Picture 5">
            <a:extLst>
              <a:ext uri="{FF2B5EF4-FFF2-40B4-BE49-F238E27FC236}">
                <a16:creationId xmlns:a16="http://schemas.microsoft.com/office/drawing/2014/main" id="{165B250E-7997-4363-A94A-DC7EF58F79DF}"/>
              </a:ext>
            </a:extLst>
          </p:cNvPr>
          <p:cNvPicPr>
            <a:picLocks noChangeAspect="1"/>
          </p:cNvPicPr>
          <p:nvPr/>
        </p:nvPicPr>
        <p:blipFill>
          <a:blip r:embed="rId4"/>
          <a:stretch>
            <a:fillRect/>
          </a:stretch>
        </p:blipFill>
        <p:spPr>
          <a:xfrm>
            <a:off x="3005760" y="225974"/>
            <a:ext cx="5553024" cy="5509642"/>
          </a:xfrm>
          <a:prstGeom prst="rect">
            <a:avLst/>
          </a:prstGeom>
        </p:spPr>
      </p:pic>
      <p:pic>
        <p:nvPicPr>
          <p:cNvPr id="3" name="Picture 2">
            <a:extLst>
              <a:ext uri="{FF2B5EF4-FFF2-40B4-BE49-F238E27FC236}">
                <a16:creationId xmlns:a16="http://schemas.microsoft.com/office/drawing/2014/main" id="{6102B255-5DC2-4E20-B11D-611924C3302A}"/>
              </a:ext>
            </a:extLst>
          </p:cNvPr>
          <p:cNvPicPr>
            <a:picLocks noChangeAspect="1"/>
          </p:cNvPicPr>
          <p:nvPr/>
        </p:nvPicPr>
        <p:blipFill>
          <a:blip r:embed="rId5"/>
          <a:stretch>
            <a:fillRect/>
          </a:stretch>
        </p:blipFill>
        <p:spPr>
          <a:xfrm>
            <a:off x="5888736" y="3098363"/>
            <a:ext cx="6181344" cy="3621882"/>
          </a:xfrm>
          <a:prstGeom prst="rect">
            <a:avLst/>
          </a:prstGeom>
        </p:spPr>
      </p:pic>
      <p:sp>
        <p:nvSpPr>
          <p:cNvPr id="12" name="TextBox 11">
            <a:extLst>
              <a:ext uri="{FF2B5EF4-FFF2-40B4-BE49-F238E27FC236}">
                <a16:creationId xmlns:a16="http://schemas.microsoft.com/office/drawing/2014/main" id="{F67759EE-52E4-4C78-A4A9-DC35FA6554D3}"/>
              </a:ext>
            </a:extLst>
          </p:cNvPr>
          <p:cNvSpPr txBox="1"/>
          <p:nvPr/>
        </p:nvSpPr>
        <p:spPr>
          <a:xfrm>
            <a:off x="326005" y="1600201"/>
            <a:ext cx="2428484" cy="4431983"/>
          </a:xfrm>
          <a:prstGeom prst="rect">
            <a:avLst/>
          </a:prstGeom>
          <a:noFill/>
        </p:spPr>
        <p:txBody>
          <a:bodyPr wrap="square" lIns="0" tIns="0" rIns="0" bIns="0" rtlCol="0">
            <a:spAutoFit/>
          </a:bodyPr>
          <a:lstStyle/>
          <a:p>
            <a:r>
              <a:rPr lang="en-US" sz="1200" dirty="0">
                <a:solidFill>
                  <a:schemeClr val="tx2"/>
                </a:solidFill>
                <a:latin typeface="+mj-lt"/>
              </a:rPr>
              <a:t>Project involved creation of Real-time AngularJS Dashboard using Spring Rest and MongoDB. Dashboard purpose was to display telemetry information passed across by devices via widgets. The widgets visualized factors like temperature, proximity etc.</a:t>
            </a:r>
          </a:p>
          <a:p>
            <a:endParaRPr lang="en-US" sz="1200" dirty="0">
              <a:solidFill>
                <a:schemeClr val="tx2"/>
              </a:solidFill>
              <a:latin typeface="+mj-lt"/>
            </a:endParaRPr>
          </a:p>
          <a:p>
            <a:r>
              <a:rPr lang="en-US" sz="1200" dirty="0">
                <a:solidFill>
                  <a:schemeClr val="tx2"/>
                </a:solidFill>
                <a:latin typeface="+mj-lt"/>
              </a:rPr>
              <a:t>Responsibilities:</a:t>
            </a:r>
            <a:br>
              <a:rPr lang="en-US" sz="1200" dirty="0">
                <a:solidFill>
                  <a:schemeClr val="tx2"/>
                </a:solidFill>
                <a:latin typeface="+mj-lt"/>
              </a:rPr>
            </a:br>
            <a:endParaRPr lang="en-US" sz="1200" dirty="0">
              <a:solidFill>
                <a:schemeClr val="tx2"/>
              </a:solidFill>
              <a:latin typeface="+mj-lt"/>
            </a:endParaRPr>
          </a:p>
          <a:p>
            <a:pPr marL="274320" indent="-182880">
              <a:buClr>
                <a:schemeClr val="accent6"/>
              </a:buClr>
              <a:buFont typeface="Arial" charset="0"/>
              <a:buChar char="•"/>
            </a:pPr>
            <a:r>
              <a:rPr lang="en-US" sz="1200" dirty="0">
                <a:solidFill>
                  <a:schemeClr val="tx2"/>
                </a:solidFill>
                <a:latin typeface="+mj-lt"/>
              </a:rPr>
              <a:t>Understanding/ collecting Business User requirements</a:t>
            </a:r>
          </a:p>
          <a:p>
            <a:pPr marL="274320" indent="-182880">
              <a:buClr>
                <a:schemeClr val="accent6"/>
              </a:buClr>
              <a:buFont typeface="Arial" charset="0"/>
              <a:buChar char="•"/>
            </a:pPr>
            <a:r>
              <a:rPr lang="en-US" sz="1200" dirty="0">
                <a:solidFill>
                  <a:schemeClr val="tx2"/>
                </a:solidFill>
                <a:latin typeface="+mj-lt"/>
              </a:rPr>
              <a:t>Setting up timelines</a:t>
            </a:r>
          </a:p>
          <a:p>
            <a:pPr marL="274320" indent="-182880">
              <a:buClr>
                <a:schemeClr val="accent6"/>
              </a:buClr>
              <a:buFont typeface="Arial" charset="0"/>
              <a:buChar char="•"/>
            </a:pPr>
            <a:r>
              <a:rPr lang="en-US" sz="1200" dirty="0">
                <a:solidFill>
                  <a:schemeClr val="tx2"/>
                </a:solidFill>
                <a:latin typeface="+mj-lt"/>
              </a:rPr>
              <a:t>Creating low fidelity high fidelity wireframes for board &amp; widgets</a:t>
            </a:r>
          </a:p>
          <a:p>
            <a:pPr marL="274320" indent="-182880">
              <a:buClr>
                <a:schemeClr val="accent6"/>
              </a:buClr>
              <a:buFont typeface="Arial" charset="0"/>
              <a:buChar char="•"/>
            </a:pPr>
            <a:r>
              <a:rPr lang="en-US" sz="1200" dirty="0">
                <a:solidFill>
                  <a:schemeClr val="tx2"/>
                </a:solidFill>
                <a:latin typeface="+mj-lt"/>
              </a:rPr>
              <a:t>Creating Image mockups post approval of wireframes by client (includes animated gifs mimicking exact application before development)</a:t>
            </a:r>
          </a:p>
          <a:p>
            <a:pPr marL="274320" indent="-182880">
              <a:buClr>
                <a:schemeClr val="accent6"/>
              </a:buClr>
              <a:buFont typeface="Arial" charset="0"/>
              <a:buChar char="•"/>
            </a:pPr>
            <a:r>
              <a:rPr lang="en-US" sz="1200" dirty="0">
                <a:solidFill>
                  <a:schemeClr val="tx2"/>
                </a:solidFill>
                <a:latin typeface="+mj-lt"/>
              </a:rPr>
              <a:t>Overseeing Standalone html mockup creation.</a:t>
            </a:r>
          </a:p>
          <a:p>
            <a:pPr marL="274320" indent="-182880">
              <a:buClr>
                <a:schemeClr val="accent6"/>
              </a:buClr>
              <a:buFont typeface="Arial" charset="0"/>
              <a:buChar char="•"/>
            </a:pPr>
            <a:r>
              <a:rPr lang="en-US" sz="1200" dirty="0">
                <a:solidFill>
                  <a:schemeClr val="tx2"/>
                </a:solidFill>
                <a:latin typeface="+mj-lt"/>
              </a:rPr>
              <a:t>Onsite Offshore Coordination </a:t>
            </a:r>
          </a:p>
          <a:p>
            <a:pPr marL="274320" indent="-182880">
              <a:buClr>
                <a:schemeClr val="accent6"/>
              </a:buClr>
              <a:buFont typeface="Arial" charset="0"/>
              <a:buChar char="•"/>
            </a:pPr>
            <a:endParaRPr lang="en-US" sz="1200" dirty="0">
              <a:solidFill>
                <a:schemeClr val="tx2"/>
              </a:solidFill>
              <a:latin typeface="+mj-lt"/>
            </a:endParaRPr>
          </a:p>
        </p:txBody>
      </p:sp>
      <p:sp>
        <p:nvSpPr>
          <p:cNvPr id="13" name="TextBox 12">
            <a:extLst>
              <a:ext uri="{FF2B5EF4-FFF2-40B4-BE49-F238E27FC236}">
                <a16:creationId xmlns:a16="http://schemas.microsoft.com/office/drawing/2014/main" id="{932840DC-AB08-41D9-A5A3-26FF41FD6CF0}"/>
              </a:ext>
            </a:extLst>
          </p:cNvPr>
          <p:cNvSpPr txBox="1"/>
          <p:nvPr/>
        </p:nvSpPr>
        <p:spPr>
          <a:xfrm>
            <a:off x="320360" y="1086560"/>
            <a:ext cx="2295275" cy="215444"/>
          </a:xfrm>
          <a:prstGeom prst="rect">
            <a:avLst/>
          </a:prstGeom>
          <a:noFill/>
        </p:spPr>
        <p:txBody>
          <a:bodyPr wrap="square" lIns="0" tIns="0" rIns="0" bIns="0" rtlCol="0">
            <a:spAutoFit/>
          </a:bodyPr>
          <a:lstStyle/>
          <a:p>
            <a:pPr algn="ctr"/>
            <a:r>
              <a:rPr lang="en-US" sz="1400" b="1" dirty="0">
                <a:solidFill>
                  <a:schemeClr val="tx2"/>
                </a:solidFill>
                <a:latin typeface="+mj-lt"/>
              </a:rPr>
              <a:t>Arrow Apollo Dashboard</a:t>
            </a:r>
          </a:p>
        </p:txBody>
      </p:sp>
      <p:sp>
        <p:nvSpPr>
          <p:cNvPr id="14" name="Rectangle: Rounded Corners 13">
            <a:extLst>
              <a:ext uri="{FF2B5EF4-FFF2-40B4-BE49-F238E27FC236}">
                <a16:creationId xmlns:a16="http://schemas.microsoft.com/office/drawing/2014/main" id="{51F21865-6F34-4026-BE9C-A2566FE82B3B}"/>
              </a:ext>
            </a:extLst>
          </p:cNvPr>
          <p:cNvSpPr/>
          <p:nvPr/>
        </p:nvSpPr>
        <p:spPr>
          <a:xfrm>
            <a:off x="10601827" y="1790197"/>
            <a:ext cx="1527376" cy="70837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Animated GIF</a:t>
            </a:r>
          </a:p>
        </p:txBody>
      </p:sp>
      <p:sp>
        <p:nvSpPr>
          <p:cNvPr id="15" name="Arrow: Right 14">
            <a:extLst>
              <a:ext uri="{FF2B5EF4-FFF2-40B4-BE49-F238E27FC236}">
                <a16:creationId xmlns:a16="http://schemas.microsoft.com/office/drawing/2014/main" id="{9656738B-70AA-4233-B9FA-763BDC36E0DB}"/>
              </a:ext>
            </a:extLst>
          </p:cNvPr>
          <p:cNvSpPr/>
          <p:nvPr/>
        </p:nvSpPr>
        <p:spPr>
          <a:xfrm rot="16200000" flipH="1">
            <a:off x="11201070" y="2586337"/>
            <a:ext cx="441781" cy="409227"/>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59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2869185" y="182880"/>
            <a:ext cx="9314688" cy="6688667"/>
          </a:xfrm>
          <a:prstGeom prst="rect">
            <a:avLst/>
          </a:prstGeom>
        </p:spPr>
      </p:pic>
      <p:sp>
        <p:nvSpPr>
          <p:cNvPr id="56" name="Rectangle 55"/>
          <p:cNvSpPr/>
          <p:nvPr/>
        </p:nvSpPr>
        <p:spPr>
          <a:xfrm flipV="1">
            <a:off x="2877313" y="177799"/>
            <a:ext cx="9314688"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success </a:t>
            </a:r>
            <a:r>
              <a:rPr lang="en-US" dirty="0" err="1"/>
              <a:t>storY</a:t>
            </a:r>
            <a:r>
              <a:rPr lang="en-US" dirty="0"/>
              <a:t>: CONNS ESALES SYSTEM</a:t>
            </a:r>
          </a:p>
        </p:txBody>
      </p:sp>
      <p:cxnSp>
        <p:nvCxnSpPr>
          <p:cNvPr id="10" name="Straight Connector 9"/>
          <p:cNvCxnSpPr>
            <a:cxnSpLocks/>
          </p:cNvCxnSpPr>
          <p:nvPr/>
        </p:nvCxnSpPr>
        <p:spPr>
          <a:xfrm>
            <a:off x="326005" y="1397000"/>
            <a:ext cx="22952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t="16682" b="21804"/>
          <a:stretch/>
        </p:blipFill>
        <p:spPr>
          <a:xfrm>
            <a:off x="823152" y="275448"/>
            <a:ext cx="1337840" cy="822960"/>
          </a:xfrm>
          <a:prstGeom prst="rect">
            <a:avLst/>
          </a:prstGeom>
        </p:spPr>
      </p:pic>
      <p:pic>
        <p:nvPicPr>
          <p:cNvPr id="9" name="Picture 8">
            <a:extLst>
              <a:ext uri="{FF2B5EF4-FFF2-40B4-BE49-F238E27FC236}">
                <a16:creationId xmlns:a16="http://schemas.microsoft.com/office/drawing/2014/main" id="{4F427D16-4A4C-473A-9291-DA5C8AA6F031}"/>
              </a:ext>
            </a:extLst>
          </p:cNvPr>
          <p:cNvPicPr>
            <a:picLocks noChangeAspect="1"/>
          </p:cNvPicPr>
          <p:nvPr/>
        </p:nvPicPr>
        <p:blipFill>
          <a:blip r:embed="rId4"/>
          <a:stretch>
            <a:fillRect/>
          </a:stretch>
        </p:blipFill>
        <p:spPr>
          <a:xfrm>
            <a:off x="3099862" y="365760"/>
            <a:ext cx="5687658" cy="3122524"/>
          </a:xfrm>
          <a:prstGeom prst="rect">
            <a:avLst/>
          </a:prstGeom>
          <a:ln>
            <a:solidFill>
              <a:schemeClr val="tx1"/>
            </a:solidFill>
          </a:ln>
        </p:spPr>
      </p:pic>
      <p:pic>
        <p:nvPicPr>
          <p:cNvPr id="3" name="Picture 2">
            <a:extLst>
              <a:ext uri="{FF2B5EF4-FFF2-40B4-BE49-F238E27FC236}">
                <a16:creationId xmlns:a16="http://schemas.microsoft.com/office/drawing/2014/main" id="{73653A8E-85FE-4BE9-8603-4E92A88531B5}"/>
              </a:ext>
            </a:extLst>
          </p:cNvPr>
          <p:cNvPicPr>
            <a:picLocks noChangeAspect="1"/>
          </p:cNvPicPr>
          <p:nvPr/>
        </p:nvPicPr>
        <p:blipFill rotWithShape="1">
          <a:blip r:embed="rId5"/>
          <a:srcRect t="13331" b="3"/>
          <a:stretch/>
        </p:blipFill>
        <p:spPr>
          <a:xfrm>
            <a:off x="6059186" y="2852490"/>
            <a:ext cx="6009193" cy="3905975"/>
          </a:xfrm>
          <a:prstGeom prst="rect">
            <a:avLst/>
          </a:prstGeom>
          <a:ln>
            <a:solidFill>
              <a:schemeClr val="tx1"/>
            </a:solidFill>
          </a:ln>
        </p:spPr>
      </p:pic>
      <p:sp>
        <p:nvSpPr>
          <p:cNvPr id="12" name="TextBox 11">
            <a:extLst>
              <a:ext uri="{FF2B5EF4-FFF2-40B4-BE49-F238E27FC236}">
                <a16:creationId xmlns:a16="http://schemas.microsoft.com/office/drawing/2014/main" id="{E63DDDCD-E197-4791-ADB6-CBB663DABC55}"/>
              </a:ext>
            </a:extLst>
          </p:cNvPr>
          <p:cNvSpPr txBox="1"/>
          <p:nvPr/>
        </p:nvSpPr>
        <p:spPr>
          <a:xfrm>
            <a:off x="326005" y="1600201"/>
            <a:ext cx="2428484" cy="2769989"/>
          </a:xfrm>
          <a:prstGeom prst="rect">
            <a:avLst/>
          </a:prstGeom>
          <a:noFill/>
        </p:spPr>
        <p:txBody>
          <a:bodyPr wrap="square" lIns="0" tIns="0" rIns="0" bIns="0" rtlCol="0">
            <a:spAutoFit/>
          </a:bodyPr>
          <a:lstStyle/>
          <a:p>
            <a:r>
              <a:rPr lang="en-US" sz="1200" dirty="0">
                <a:solidFill>
                  <a:schemeClr val="tx2"/>
                </a:solidFill>
                <a:latin typeface="+mj-lt"/>
              </a:rPr>
              <a:t>The goal of the Conns </a:t>
            </a:r>
            <a:r>
              <a:rPr lang="en-US" sz="1200" dirty="0" err="1">
                <a:solidFill>
                  <a:schemeClr val="tx2"/>
                </a:solidFill>
                <a:latin typeface="+mj-lt"/>
              </a:rPr>
              <a:t>eSales</a:t>
            </a:r>
            <a:r>
              <a:rPr lang="en-US" sz="1200" dirty="0">
                <a:solidFill>
                  <a:schemeClr val="tx2"/>
                </a:solidFill>
                <a:latin typeface="+mj-lt"/>
              </a:rPr>
              <a:t> System project was to build a new UI/UX HTML presentation layer, over the existing ASNA Wings ASP pages. ASNA Wings ASP pages were built from AS400 terminal emulator (green screens).</a:t>
            </a:r>
          </a:p>
          <a:p>
            <a:endParaRPr lang="en-US" sz="1200" dirty="0">
              <a:solidFill>
                <a:schemeClr val="tx2"/>
              </a:solidFill>
              <a:latin typeface="+mj-lt"/>
            </a:endParaRPr>
          </a:p>
          <a:p>
            <a:r>
              <a:rPr lang="en-US" sz="1200" dirty="0">
                <a:solidFill>
                  <a:schemeClr val="tx2"/>
                </a:solidFill>
                <a:latin typeface="+mj-lt"/>
              </a:rPr>
              <a:t>Responsibilities:</a:t>
            </a:r>
            <a:br>
              <a:rPr lang="en-US" sz="1200" dirty="0">
                <a:solidFill>
                  <a:schemeClr val="tx2"/>
                </a:solidFill>
                <a:latin typeface="+mj-lt"/>
              </a:rPr>
            </a:br>
            <a:endParaRPr lang="en-US" sz="1200" dirty="0">
              <a:solidFill>
                <a:schemeClr val="tx2"/>
              </a:solidFill>
              <a:latin typeface="+mj-lt"/>
            </a:endParaRPr>
          </a:p>
          <a:p>
            <a:pPr marL="274320" indent="-182880">
              <a:buClr>
                <a:schemeClr val="accent6"/>
              </a:buClr>
              <a:buFont typeface="Arial" charset="0"/>
              <a:buChar char="•"/>
            </a:pPr>
            <a:r>
              <a:rPr lang="en-US" sz="1200" dirty="0">
                <a:solidFill>
                  <a:schemeClr val="tx2"/>
                </a:solidFill>
              </a:rPr>
              <a:t>Understanding/ collecting Business User requirements</a:t>
            </a:r>
          </a:p>
          <a:p>
            <a:pPr marL="274320" indent="-182880">
              <a:buClr>
                <a:schemeClr val="accent6"/>
              </a:buClr>
              <a:buFont typeface="Arial" charset="0"/>
              <a:buChar char="•"/>
            </a:pPr>
            <a:r>
              <a:rPr lang="en-US" sz="1200" dirty="0">
                <a:solidFill>
                  <a:schemeClr val="tx2"/>
                </a:solidFill>
              </a:rPr>
              <a:t>Creating low fidelity high fidelity wireframes</a:t>
            </a:r>
          </a:p>
          <a:p>
            <a:pPr marL="274320" indent="-182880">
              <a:buClr>
                <a:schemeClr val="accent6"/>
              </a:buClr>
              <a:buFont typeface="Arial" charset="0"/>
              <a:buChar char="•"/>
            </a:pPr>
            <a:r>
              <a:rPr lang="en-US" sz="1200" dirty="0">
                <a:solidFill>
                  <a:schemeClr val="tx2"/>
                </a:solidFill>
              </a:rPr>
              <a:t>Creating Image mockups</a:t>
            </a:r>
            <a:endParaRPr lang="en-US" sz="1200" dirty="0">
              <a:solidFill>
                <a:schemeClr val="tx2"/>
              </a:solidFill>
              <a:latin typeface="+mj-lt"/>
            </a:endParaRPr>
          </a:p>
        </p:txBody>
      </p:sp>
      <p:sp>
        <p:nvSpPr>
          <p:cNvPr id="13" name="TextBox 12">
            <a:extLst>
              <a:ext uri="{FF2B5EF4-FFF2-40B4-BE49-F238E27FC236}">
                <a16:creationId xmlns:a16="http://schemas.microsoft.com/office/drawing/2014/main" id="{733C194C-2E8B-46B4-B60A-313396DA4A17}"/>
              </a:ext>
            </a:extLst>
          </p:cNvPr>
          <p:cNvSpPr txBox="1"/>
          <p:nvPr/>
        </p:nvSpPr>
        <p:spPr>
          <a:xfrm>
            <a:off x="320360" y="1086560"/>
            <a:ext cx="2295275" cy="215444"/>
          </a:xfrm>
          <a:prstGeom prst="rect">
            <a:avLst/>
          </a:prstGeom>
          <a:noFill/>
        </p:spPr>
        <p:txBody>
          <a:bodyPr wrap="square" lIns="0" tIns="0" rIns="0" bIns="0" rtlCol="0">
            <a:spAutoFit/>
          </a:bodyPr>
          <a:lstStyle/>
          <a:p>
            <a:pPr algn="ctr"/>
            <a:r>
              <a:rPr lang="en-US" sz="1400" b="1" dirty="0">
                <a:solidFill>
                  <a:schemeClr val="tx2"/>
                </a:solidFill>
                <a:latin typeface="+mj-lt"/>
              </a:rPr>
              <a:t>Conns </a:t>
            </a:r>
            <a:r>
              <a:rPr lang="en-US" sz="1400" b="1" dirty="0" err="1">
                <a:solidFill>
                  <a:schemeClr val="tx2"/>
                </a:solidFill>
                <a:latin typeface="+mj-lt"/>
              </a:rPr>
              <a:t>eSales</a:t>
            </a:r>
            <a:r>
              <a:rPr lang="en-US" sz="1400" b="1" dirty="0">
                <a:solidFill>
                  <a:schemeClr val="tx2"/>
                </a:solidFill>
                <a:latin typeface="+mj-lt"/>
              </a:rPr>
              <a:t> System</a:t>
            </a:r>
          </a:p>
        </p:txBody>
      </p:sp>
    </p:spTree>
    <p:extLst>
      <p:ext uri="{BB962C8B-B14F-4D97-AF65-F5344CB8AC3E}">
        <p14:creationId xmlns:p14="http://schemas.microsoft.com/office/powerpoint/2010/main" val="263553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2869185" y="182880"/>
            <a:ext cx="9314688" cy="6688667"/>
          </a:xfrm>
          <a:prstGeom prst="rect">
            <a:avLst/>
          </a:prstGeom>
        </p:spPr>
      </p:pic>
      <p:sp>
        <p:nvSpPr>
          <p:cNvPr id="56" name="Rectangle 55"/>
          <p:cNvSpPr/>
          <p:nvPr/>
        </p:nvSpPr>
        <p:spPr>
          <a:xfrm flipV="1">
            <a:off x="2877313" y="177799"/>
            <a:ext cx="9314688"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success </a:t>
            </a:r>
            <a:r>
              <a:rPr lang="en-US" dirty="0" err="1"/>
              <a:t>storY</a:t>
            </a:r>
            <a:r>
              <a:rPr lang="en-US" dirty="0"/>
              <a:t>: CONNS </a:t>
            </a:r>
            <a:r>
              <a:rPr lang="en-US" dirty="0" err="1"/>
              <a:t>HomePlus</a:t>
            </a:r>
            <a:r>
              <a:rPr lang="en-US" dirty="0"/>
              <a:t> </a:t>
            </a:r>
            <a:r>
              <a:rPr lang="en-US" dirty="0" err="1"/>
              <a:t>Styleguide</a:t>
            </a:r>
            <a:endParaRPr lang="en-US" dirty="0"/>
          </a:p>
        </p:txBody>
      </p:sp>
      <p:cxnSp>
        <p:nvCxnSpPr>
          <p:cNvPr id="10" name="Straight Connector 9"/>
          <p:cNvCxnSpPr>
            <a:cxnSpLocks/>
          </p:cNvCxnSpPr>
          <p:nvPr/>
        </p:nvCxnSpPr>
        <p:spPr>
          <a:xfrm>
            <a:off x="326005" y="1397000"/>
            <a:ext cx="22952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F427D16-4A4C-473A-9291-DA5C8AA6F031}"/>
              </a:ext>
            </a:extLst>
          </p:cNvPr>
          <p:cNvPicPr>
            <a:picLocks noChangeAspect="1"/>
          </p:cNvPicPr>
          <p:nvPr/>
        </p:nvPicPr>
        <p:blipFill>
          <a:blip r:embed="rId3"/>
          <a:stretch>
            <a:fillRect/>
          </a:stretch>
        </p:blipFill>
        <p:spPr>
          <a:xfrm>
            <a:off x="3099862" y="365760"/>
            <a:ext cx="5687658" cy="3122524"/>
          </a:xfrm>
          <a:prstGeom prst="rect">
            <a:avLst/>
          </a:prstGeom>
          <a:ln>
            <a:solidFill>
              <a:schemeClr val="tx1"/>
            </a:solidFill>
          </a:ln>
        </p:spPr>
      </p:pic>
      <p:pic>
        <p:nvPicPr>
          <p:cNvPr id="2" name="Picture 1">
            <a:extLst>
              <a:ext uri="{FF2B5EF4-FFF2-40B4-BE49-F238E27FC236}">
                <a16:creationId xmlns:a16="http://schemas.microsoft.com/office/drawing/2014/main" id="{EC905B89-9D90-4B65-97E4-D44FC3740FE0}"/>
              </a:ext>
            </a:extLst>
          </p:cNvPr>
          <p:cNvPicPr>
            <a:picLocks noChangeAspect="1"/>
          </p:cNvPicPr>
          <p:nvPr/>
        </p:nvPicPr>
        <p:blipFill rotWithShape="1">
          <a:blip r:embed="rId4"/>
          <a:srcRect l="4501" t="14662" r="16751" b="6671"/>
          <a:stretch/>
        </p:blipFill>
        <p:spPr>
          <a:xfrm>
            <a:off x="3007822" y="361403"/>
            <a:ext cx="6900903" cy="3877650"/>
          </a:xfrm>
          <a:prstGeom prst="rect">
            <a:avLst/>
          </a:prstGeom>
          <a:ln>
            <a:solidFill>
              <a:schemeClr val="tx1"/>
            </a:solidFill>
          </a:ln>
        </p:spPr>
      </p:pic>
      <p:pic>
        <p:nvPicPr>
          <p:cNvPr id="5" name="Picture 4">
            <a:extLst>
              <a:ext uri="{FF2B5EF4-FFF2-40B4-BE49-F238E27FC236}">
                <a16:creationId xmlns:a16="http://schemas.microsoft.com/office/drawing/2014/main" id="{340C5C4F-B872-4C4A-AE64-B1F9DA9FDFD8}"/>
              </a:ext>
            </a:extLst>
          </p:cNvPr>
          <p:cNvPicPr>
            <a:picLocks noChangeAspect="1"/>
          </p:cNvPicPr>
          <p:nvPr/>
        </p:nvPicPr>
        <p:blipFill rotWithShape="1">
          <a:blip r:embed="rId5"/>
          <a:srcRect l="13498" t="14671" r="26501" b="25867"/>
          <a:stretch/>
        </p:blipFill>
        <p:spPr>
          <a:xfrm>
            <a:off x="5762957" y="3200400"/>
            <a:ext cx="6233206" cy="3474720"/>
          </a:xfrm>
          <a:prstGeom prst="rect">
            <a:avLst/>
          </a:prstGeom>
          <a:ln>
            <a:solidFill>
              <a:schemeClr val="tx1"/>
            </a:solidFill>
          </a:ln>
        </p:spPr>
      </p:pic>
      <p:sp>
        <p:nvSpPr>
          <p:cNvPr id="12" name="TextBox 11">
            <a:extLst>
              <a:ext uri="{FF2B5EF4-FFF2-40B4-BE49-F238E27FC236}">
                <a16:creationId xmlns:a16="http://schemas.microsoft.com/office/drawing/2014/main" id="{64304544-D67A-41E5-B23C-7E877C6EF649}"/>
              </a:ext>
            </a:extLst>
          </p:cNvPr>
          <p:cNvSpPr txBox="1"/>
          <p:nvPr/>
        </p:nvSpPr>
        <p:spPr>
          <a:xfrm>
            <a:off x="326005" y="1600201"/>
            <a:ext cx="2428484" cy="3508653"/>
          </a:xfrm>
          <a:prstGeom prst="rect">
            <a:avLst/>
          </a:prstGeom>
          <a:noFill/>
        </p:spPr>
        <p:txBody>
          <a:bodyPr wrap="square" lIns="0" tIns="0" rIns="0" bIns="0" rtlCol="0">
            <a:spAutoFit/>
          </a:bodyPr>
          <a:lstStyle/>
          <a:p>
            <a:r>
              <a:rPr lang="en-US" sz="1200" dirty="0">
                <a:solidFill>
                  <a:schemeClr val="tx2"/>
                </a:solidFill>
                <a:latin typeface="+mj-lt"/>
              </a:rPr>
              <a:t>Creative Style Guide project involves creating a cohesive style guide and ensuring that a consistent design language is applied across the product. Maintaining consistency in visual elements and defining behavior.</a:t>
            </a:r>
          </a:p>
          <a:p>
            <a:endParaRPr lang="en-US" sz="1200" dirty="0">
              <a:solidFill>
                <a:schemeClr val="tx2"/>
              </a:solidFill>
              <a:latin typeface="+mj-lt"/>
            </a:endParaRPr>
          </a:p>
          <a:p>
            <a:r>
              <a:rPr lang="en-US" sz="1200" dirty="0">
                <a:solidFill>
                  <a:schemeClr val="tx2"/>
                </a:solidFill>
                <a:latin typeface="+mj-lt"/>
              </a:rPr>
              <a:t>Responsibilities:</a:t>
            </a:r>
            <a:br>
              <a:rPr lang="en-US" sz="1200" dirty="0">
                <a:solidFill>
                  <a:schemeClr val="tx2"/>
                </a:solidFill>
                <a:latin typeface="+mj-lt"/>
              </a:rPr>
            </a:br>
            <a:endParaRPr lang="en-US" sz="1200" dirty="0">
              <a:solidFill>
                <a:schemeClr val="tx2"/>
              </a:solidFill>
              <a:latin typeface="+mj-lt"/>
            </a:endParaRPr>
          </a:p>
          <a:p>
            <a:pPr marL="274320" indent="-182880">
              <a:buClr>
                <a:schemeClr val="accent6"/>
              </a:buClr>
              <a:buFont typeface="Arial" charset="0"/>
              <a:buChar char="•"/>
            </a:pPr>
            <a:r>
              <a:rPr lang="en-US" sz="1200" dirty="0">
                <a:solidFill>
                  <a:schemeClr val="tx2"/>
                </a:solidFill>
                <a:latin typeface="+mj-lt"/>
              </a:rPr>
              <a:t>Involved in creating a template wise detail style guide, annotations for desktop and other responsive devices based on current responsive website</a:t>
            </a:r>
          </a:p>
          <a:p>
            <a:pPr marL="274320" indent="-182880">
              <a:buClr>
                <a:schemeClr val="accent6"/>
              </a:buClr>
              <a:buFont typeface="Arial" charset="0"/>
              <a:buChar char="•"/>
            </a:pPr>
            <a:r>
              <a:rPr lang="en-US" sz="1200" dirty="0">
                <a:solidFill>
                  <a:schemeClr val="tx2"/>
                </a:solidFill>
                <a:latin typeface="+mj-lt"/>
              </a:rPr>
              <a:t>Finding inconsistencies in current site using Firebug &amp; mentioning deviations for future code corrections</a:t>
            </a:r>
          </a:p>
          <a:p>
            <a:pPr marL="274320" indent="-182880">
              <a:buClr>
                <a:schemeClr val="accent6"/>
              </a:buClr>
              <a:buFont typeface="Arial" charset="0"/>
              <a:buChar char="•"/>
            </a:pPr>
            <a:r>
              <a:rPr lang="en-US" sz="1200" dirty="0">
                <a:solidFill>
                  <a:schemeClr val="tx2"/>
                </a:solidFill>
                <a:latin typeface="+mj-lt"/>
              </a:rPr>
              <a:t>Onsite Offshore Coordination</a:t>
            </a:r>
          </a:p>
        </p:txBody>
      </p:sp>
      <p:pic>
        <p:nvPicPr>
          <p:cNvPr id="13" name="Picture 12">
            <a:extLst>
              <a:ext uri="{FF2B5EF4-FFF2-40B4-BE49-F238E27FC236}">
                <a16:creationId xmlns:a16="http://schemas.microsoft.com/office/drawing/2014/main" id="{00DA6EDB-B0CE-453C-800D-6821A61A9766}"/>
              </a:ext>
            </a:extLst>
          </p:cNvPr>
          <p:cNvPicPr>
            <a:picLocks noChangeAspect="1"/>
          </p:cNvPicPr>
          <p:nvPr/>
        </p:nvPicPr>
        <p:blipFill rotWithShape="1">
          <a:blip r:embed="rId6"/>
          <a:srcRect t="16682" b="21804"/>
          <a:stretch/>
        </p:blipFill>
        <p:spPr>
          <a:xfrm>
            <a:off x="823152" y="275448"/>
            <a:ext cx="1337840" cy="822960"/>
          </a:xfrm>
          <a:prstGeom prst="rect">
            <a:avLst/>
          </a:prstGeom>
        </p:spPr>
      </p:pic>
      <p:sp>
        <p:nvSpPr>
          <p:cNvPr id="14" name="TextBox 13">
            <a:extLst>
              <a:ext uri="{FF2B5EF4-FFF2-40B4-BE49-F238E27FC236}">
                <a16:creationId xmlns:a16="http://schemas.microsoft.com/office/drawing/2014/main" id="{D6CD0FCA-F9C1-47BC-8613-E00154F34103}"/>
              </a:ext>
            </a:extLst>
          </p:cNvPr>
          <p:cNvSpPr txBox="1"/>
          <p:nvPr/>
        </p:nvSpPr>
        <p:spPr>
          <a:xfrm>
            <a:off x="320360" y="1086560"/>
            <a:ext cx="2295275" cy="215444"/>
          </a:xfrm>
          <a:prstGeom prst="rect">
            <a:avLst/>
          </a:prstGeom>
          <a:noFill/>
        </p:spPr>
        <p:txBody>
          <a:bodyPr wrap="square" lIns="0" tIns="0" rIns="0" bIns="0" rtlCol="0">
            <a:spAutoFit/>
          </a:bodyPr>
          <a:lstStyle/>
          <a:p>
            <a:pPr algn="ctr"/>
            <a:r>
              <a:rPr lang="en-US" sz="1400" b="1" dirty="0">
                <a:solidFill>
                  <a:schemeClr val="tx2"/>
                </a:solidFill>
                <a:latin typeface="+mj-lt"/>
              </a:rPr>
              <a:t>Conns </a:t>
            </a:r>
            <a:r>
              <a:rPr lang="en-US" sz="1400" b="1" dirty="0" err="1">
                <a:solidFill>
                  <a:schemeClr val="tx2"/>
                </a:solidFill>
                <a:latin typeface="+mj-lt"/>
              </a:rPr>
              <a:t>HomePlus</a:t>
            </a:r>
            <a:r>
              <a:rPr lang="en-US" sz="1400" b="1" dirty="0">
                <a:solidFill>
                  <a:schemeClr val="tx2"/>
                </a:solidFill>
                <a:latin typeface="+mj-lt"/>
              </a:rPr>
              <a:t> </a:t>
            </a:r>
            <a:r>
              <a:rPr lang="en-US" sz="1400" b="1" dirty="0" err="1">
                <a:solidFill>
                  <a:schemeClr val="tx2"/>
                </a:solidFill>
                <a:latin typeface="+mj-lt"/>
              </a:rPr>
              <a:t>Styleguide</a:t>
            </a:r>
            <a:endParaRPr lang="en-US" sz="1400" b="1" dirty="0">
              <a:solidFill>
                <a:schemeClr val="tx2"/>
              </a:solidFill>
              <a:latin typeface="+mj-lt"/>
            </a:endParaRPr>
          </a:p>
        </p:txBody>
      </p:sp>
    </p:spTree>
    <p:extLst>
      <p:ext uri="{BB962C8B-B14F-4D97-AF65-F5344CB8AC3E}">
        <p14:creationId xmlns:p14="http://schemas.microsoft.com/office/powerpoint/2010/main" val="329212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2869185" y="182880"/>
            <a:ext cx="9314688" cy="6688667"/>
          </a:xfrm>
          <a:prstGeom prst="rect">
            <a:avLst/>
          </a:prstGeom>
        </p:spPr>
      </p:pic>
      <p:sp>
        <p:nvSpPr>
          <p:cNvPr id="56" name="Rectangle 55"/>
          <p:cNvSpPr/>
          <p:nvPr/>
        </p:nvSpPr>
        <p:spPr>
          <a:xfrm flipV="1">
            <a:off x="2877313" y="177799"/>
            <a:ext cx="9314688"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success </a:t>
            </a:r>
            <a:r>
              <a:rPr lang="en-US" dirty="0" err="1"/>
              <a:t>storY</a:t>
            </a:r>
            <a:r>
              <a:rPr lang="en-US" dirty="0"/>
              <a:t>: CONNS ERESOURCE MANAGEMENT</a:t>
            </a:r>
          </a:p>
        </p:txBody>
      </p:sp>
      <p:cxnSp>
        <p:nvCxnSpPr>
          <p:cNvPr id="10" name="Straight Connector 9"/>
          <p:cNvCxnSpPr>
            <a:cxnSpLocks/>
          </p:cNvCxnSpPr>
          <p:nvPr/>
        </p:nvCxnSpPr>
        <p:spPr>
          <a:xfrm>
            <a:off x="326005" y="1397000"/>
            <a:ext cx="22952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80858E-8081-47CA-AA95-6BC9650729F8}"/>
              </a:ext>
            </a:extLst>
          </p:cNvPr>
          <p:cNvPicPr>
            <a:picLocks noChangeAspect="1"/>
          </p:cNvPicPr>
          <p:nvPr/>
        </p:nvPicPr>
        <p:blipFill>
          <a:blip r:embed="rId3"/>
          <a:stretch>
            <a:fillRect/>
          </a:stretch>
        </p:blipFill>
        <p:spPr>
          <a:xfrm>
            <a:off x="3108962" y="365760"/>
            <a:ext cx="8327300" cy="3213859"/>
          </a:xfrm>
          <a:prstGeom prst="rect">
            <a:avLst/>
          </a:prstGeom>
          <a:ln>
            <a:solidFill>
              <a:schemeClr val="tx1"/>
            </a:solidFill>
          </a:ln>
        </p:spPr>
      </p:pic>
      <p:pic>
        <p:nvPicPr>
          <p:cNvPr id="13" name="Picture 12">
            <a:extLst>
              <a:ext uri="{FF2B5EF4-FFF2-40B4-BE49-F238E27FC236}">
                <a16:creationId xmlns:a16="http://schemas.microsoft.com/office/drawing/2014/main" id="{7ACBE580-074A-40F5-AA06-E3DEAA04B940}"/>
              </a:ext>
            </a:extLst>
          </p:cNvPr>
          <p:cNvPicPr>
            <a:picLocks noChangeAspect="1"/>
          </p:cNvPicPr>
          <p:nvPr/>
        </p:nvPicPr>
        <p:blipFill>
          <a:blip r:embed="rId4"/>
          <a:stretch>
            <a:fillRect/>
          </a:stretch>
        </p:blipFill>
        <p:spPr>
          <a:xfrm>
            <a:off x="3727463" y="3259064"/>
            <a:ext cx="8327300" cy="3416056"/>
          </a:xfrm>
          <a:prstGeom prst="rect">
            <a:avLst/>
          </a:prstGeom>
          <a:ln>
            <a:solidFill>
              <a:schemeClr val="tx1"/>
            </a:solidFill>
          </a:ln>
        </p:spPr>
      </p:pic>
      <p:sp>
        <p:nvSpPr>
          <p:cNvPr id="12" name="TextBox 11">
            <a:extLst>
              <a:ext uri="{FF2B5EF4-FFF2-40B4-BE49-F238E27FC236}">
                <a16:creationId xmlns:a16="http://schemas.microsoft.com/office/drawing/2014/main" id="{91D2A913-C2A2-4791-B51D-BDA26176161D}"/>
              </a:ext>
            </a:extLst>
          </p:cNvPr>
          <p:cNvSpPr txBox="1"/>
          <p:nvPr/>
        </p:nvSpPr>
        <p:spPr>
          <a:xfrm>
            <a:off x="326005" y="1600201"/>
            <a:ext cx="2428484" cy="369332"/>
          </a:xfrm>
          <a:prstGeom prst="rect">
            <a:avLst/>
          </a:prstGeom>
          <a:noFill/>
        </p:spPr>
        <p:txBody>
          <a:bodyPr wrap="square" lIns="0" tIns="0" rIns="0" bIns="0" rtlCol="0">
            <a:spAutoFit/>
          </a:bodyPr>
          <a:lstStyle/>
          <a:p>
            <a:r>
              <a:rPr lang="en-US" sz="1200" dirty="0">
                <a:solidFill>
                  <a:schemeClr val="tx2"/>
                </a:solidFill>
                <a:latin typeface="+mj-lt"/>
              </a:rPr>
              <a:t>POC Solution for an existing solution which used XLS for capacity planning</a:t>
            </a:r>
          </a:p>
        </p:txBody>
      </p:sp>
      <p:pic>
        <p:nvPicPr>
          <p:cNvPr id="14" name="Picture 13">
            <a:extLst>
              <a:ext uri="{FF2B5EF4-FFF2-40B4-BE49-F238E27FC236}">
                <a16:creationId xmlns:a16="http://schemas.microsoft.com/office/drawing/2014/main" id="{B66BF472-9B4E-489A-93CB-1A0382759423}"/>
              </a:ext>
            </a:extLst>
          </p:cNvPr>
          <p:cNvPicPr>
            <a:picLocks noChangeAspect="1"/>
          </p:cNvPicPr>
          <p:nvPr/>
        </p:nvPicPr>
        <p:blipFill rotWithShape="1">
          <a:blip r:embed="rId5"/>
          <a:srcRect t="16682" b="21804"/>
          <a:stretch/>
        </p:blipFill>
        <p:spPr>
          <a:xfrm>
            <a:off x="823152" y="275448"/>
            <a:ext cx="1337840" cy="822960"/>
          </a:xfrm>
          <a:prstGeom prst="rect">
            <a:avLst/>
          </a:prstGeom>
        </p:spPr>
      </p:pic>
      <p:sp>
        <p:nvSpPr>
          <p:cNvPr id="15" name="TextBox 14">
            <a:extLst>
              <a:ext uri="{FF2B5EF4-FFF2-40B4-BE49-F238E27FC236}">
                <a16:creationId xmlns:a16="http://schemas.microsoft.com/office/drawing/2014/main" id="{4AAAA6BA-F3FA-4B5B-81A5-3DD5D33F363F}"/>
              </a:ext>
            </a:extLst>
          </p:cNvPr>
          <p:cNvSpPr txBox="1"/>
          <p:nvPr/>
        </p:nvSpPr>
        <p:spPr>
          <a:xfrm>
            <a:off x="320360" y="1086560"/>
            <a:ext cx="2295275" cy="215444"/>
          </a:xfrm>
          <a:prstGeom prst="rect">
            <a:avLst/>
          </a:prstGeom>
          <a:noFill/>
        </p:spPr>
        <p:txBody>
          <a:bodyPr wrap="square" lIns="0" tIns="0" rIns="0" bIns="0" rtlCol="0">
            <a:spAutoFit/>
          </a:bodyPr>
          <a:lstStyle/>
          <a:p>
            <a:pPr algn="ctr"/>
            <a:r>
              <a:rPr lang="en-US" sz="1400" b="1" dirty="0">
                <a:solidFill>
                  <a:schemeClr val="tx2"/>
                </a:solidFill>
                <a:latin typeface="+mj-lt"/>
              </a:rPr>
              <a:t>Conns </a:t>
            </a:r>
            <a:r>
              <a:rPr lang="en-US" sz="1400" b="1" dirty="0" err="1">
                <a:solidFill>
                  <a:schemeClr val="tx2"/>
                </a:solidFill>
                <a:latin typeface="+mj-lt"/>
              </a:rPr>
              <a:t>eResource</a:t>
            </a:r>
            <a:r>
              <a:rPr lang="en-US" sz="1400" b="1" dirty="0">
                <a:solidFill>
                  <a:schemeClr val="tx2"/>
                </a:solidFill>
                <a:latin typeface="+mj-lt"/>
              </a:rPr>
              <a:t> Management</a:t>
            </a:r>
          </a:p>
        </p:txBody>
      </p:sp>
    </p:spTree>
    <p:extLst>
      <p:ext uri="{BB962C8B-B14F-4D97-AF65-F5344CB8AC3E}">
        <p14:creationId xmlns:p14="http://schemas.microsoft.com/office/powerpoint/2010/main" val="287006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stretch>
            <a:fillRect/>
          </a:stretch>
        </p:blipFill>
        <p:spPr>
          <a:xfrm>
            <a:off x="2869185" y="182880"/>
            <a:ext cx="9314688" cy="6688667"/>
          </a:xfrm>
          <a:prstGeom prst="rect">
            <a:avLst/>
          </a:prstGeom>
        </p:spPr>
      </p:pic>
      <p:sp>
        <p:nvSpPr>
          <p:cNvPr id="56" name="Rectangle 55"/>
          <p:cNvSpPr/>
          <p:nvPr/>
        </p:nvSpPr>
        <p:spPr>
          <a:xfrm flipV="1">
            <a:off x="2877313" y="177799"/>
            <a:ext cx="9314688"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success </a:t>
            </a:r>
            <a:r>
              <a:rPr lang="en-US" dirty="0" err="1"/>
              <a:t>storY</a:t>
            </a:r>
            <a:r>
              <a:rPr lang="en-US" dirty="0"/>
              <a:t>: CONNS PAYMENT REFORM</a:t>
            </a:r>
          </a:p>
        </p:txBody>
      </p:sp>
      <p:cxnSp>
        <p:nvCxnSpPr>
          <p:cNvPr id="10" name="Straight Connector 9"/>
          <p:cNvCxnSpPr>
            <a:cxnSpLocks/>
          </p:cNvCxnSpPr>
          <p:nvPr/>
        </p:nvCxnSpPr>
        <p:spPr>
          <a:xfrm>
            <a:off x="326005" y="1397000"/>
            <a:ext cx="22952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005" y="1600201"/>
            <a:ext cx="2428484" cy="5170646"/>
          </a:xfrm>
          <a:prstGeom prst="rect">
            <a:avLst/>
          </a:prstGeom>
          <a:noFill/>
        </p:spPr>
        <p:txBody>
          <a:bodyPr wrap="square" lIns="0" tIns="0" rIns="0" bIns="0" rtlCol="0">
            <a:spAutoFit/>
          </a:bodyPr>
          <a:lstStyle/>
          <a:p>
            <a:r>
              <a:rPr lang="en-US" sz="1200" dirty="0">
                <a:solidFill>
                  <a:schemeClr val="tx2"/>
                </a:solidFill>
                <a:latin typeface="+mj-lt"/>
              </a:rPr>
              <a:t>Earlier, Conns credit customers could pay online using an enrollment site that is created and hosted by ACI. Although this site provided customers with ability to make payments online, the site itself was not user friendly, does not follow Conn’s Style guide and moved customers away from the site. </a:t>
            </a:r>
          </a:p>
          <a:p>
            <a:endParaRPr lang="en-US" sz="1200" dirty="0">
              <a:solidFill>
                <a:schemeClr val="tx2"/>
              </a:solidFill>
              <a:latin typeface="+mj-lt"/>
            </a:endParaRPr>
          </a:p>
          <a:p>
            <a:r>
              <a:rPr lang="en-US" sz="1200" dirty="0">
                <a:solidFill>
                  <a:schemeClr val="tx2"/>
                </a:solidFill>
                <a:latin typeface="+mj-lt"/>
              </a:rPr>
              <a:t>This project aimed to deliver an in-house solution that allows Conn’s Credit customers to manage their payments through their Conn’s online account.</a:t>
            </a:r>
          </a:p>
          <a:p>
            <a:endParaRPr lang="en-US" sz="1200" dirty="0">
              <a:solidFill>
                <a:schemeClr val="tx2"/>
              </a:solidFill>
              <a:latin typeface="+mj-lt"/>
            </a:endParaRPr>
          </a:p>
          <a:p>
            <a:r>
              <a:rPr lang="en-US" sz="1200" dirty="0">
                <a:solidFill>
                  <a:schemeClr val="tx2"/>
                </a:solidFill>
                <a:latin typeface="+mj-lt"/>
              </a:rPr>
              <a:t>Responsibilities:</a:t>
            </a:r>
            <a:br>
              <a:rPr lang="en-US" sz="1200" dirty="0">
                <a:solidFill>
                  <a:schemeClr val="tx2"/>
                </a:solidFill>
                <a:latin typeface="+mj-lt"/>
              </a:rPr>
            </a:br>
            <a:endParaRPr lang="en-US" sz="1200" dirty="0">
              <a:solidFill>
                <a:schemeClr val="tx2"/>
              </a:solidFill>
              <a:latin typeface="+mj-lt"/>
            </a:endParaRPr>
          </a:p>
          <a:p>
            <a:pPr marL="274320" indent="-182880">
              <a:buClr>
                <a:schemeClr val="accent6"/>
              </a:buClr>
              <a:buFont typeface="Arial" charset="0"/>
              <a:buChar char="•"/>
            </a:pPr>
            <a:r>
              <a:rPr lang="en-US" sz="1200" dirty="0">
                <a:solidFill>
                  <a:schemeClr val="tx2"/>
                </a:solidFill>
                <a:latin typeface="+mj-lt"/>
              </a:rPr>
              <a:t>Understanding/ collecting Business User requirements</a:t>
            </a:r>
          </a:p>
          <a:p>
            <a:pPr marL="274320" indent="-182880">
              <a:buClr>
                <a:schemeClr val="accent6"/>
              </a:buClr>
              <a:buFont typeface="Arial" charset="0"/>
              <a:buChar char="•"/>
            </a:pPr>
            <a:r>
              <a:rPr lang="en-US" sz="1200" dirty="0">
                <a:solidFill>
                  <a:schemeClr val="tx2"/>
                </a:solidFill>
                <a:latin typeface="+mj-lt"/>
              </a:rPr>
              <a:t>Creating low fidelity high fidelity wireframes</a:t>
            </a:r>
          </a:p>
          <a:p>
            <a:pPr marL="274320" indent="-182880">
              <a:buClr>
                <a:schemeClr val="accent6"/>
              </a:buClr>
              <a:buFont typeface="Arial" charset="0"/>
              <a:buChar char="•"/>
            </a:pPr>
            <a:r>
              <a:rPr lang="en-US" sz="1200" dirty="0">
                <a:solidFill>
                  <a:schemeClr val="tx2"/>
                </a:solidFill>
                <a:latin typeface="+mj-lt"/>
              </a:rPr>
              <a:t>Creating Image mockups post approval of wireframes by client</a:t>
            </a:r>
          </a:p>
          <a:p>
            <a:pPr marL="274320" indent="-182880">
              <a:buClr>
                <a:schemeClr val="accent6"/>
              </a:buClr>
              <a:buFont typeface="Arial" charset="0"/>
              <a:buChar char="•"/>
            </a:pPr>
            <a:r>
              <a:rPr lang="en-US" sz="1200" dirty="0">
                <a:solidFill>
                  <a:schemeClr val="tx2"/>
                </a:solidFill>
                <a:latin typeface="+mj-lt"/>
              </a:rPr>
              <a:t>Overseeing Standalone html mockup creation</a:t>
            </a:r>
          </a:p>
          <a:p>
            <a:pPr marL="274320" indent="-182880">
              <a:buClr>
                <a:schemeClr val="accent6"/>
              </a:buClr>
              <a:buFont typeface="Arial" charset="0"/>
              <a:buChar char="•"/>
            </a:pPr>
            <a:r>
              <a:rPr lang="en-US" sz="1200" dirty="0">
                <a:solidFill>
                  <a:schemeClr val="tx2"/>
                </a:solidFill>
                <a:latin typeface="+mj-lt"/>
              </a:rPr>
              <a:t>Overseeing Java integration with programmers for any UI issues</a:t>
            </a:r>
          </a:p>
        </p:txBody>
      </p:sp>
      <p:pic>
        <p:nvPicPr>
          <p:cNvPr id="3" name="Picture 2">
            <a:extLst>
              <a:ext uri="{FF2B5EF4-FFF2-40B4-BE49-F238E27FC236}">
                <a16:creationId xmlns:a16="http://schemas.microsoft.com/office/drawing/2014/main" id="{F19D81CC-A4A0-4FDB-855A-65F2EF5FA992}"/>
              </a:ext>
            </a:extLst>
          </p:cNvPr>
          <p:cNvPicPr>
            <a:picLocks noChangeAspect="1"/>
          </p:cNvPicPr>
          <p:nvPr/>
        </p:nvPicPr>
        <p:blipFill rotWithShape="1">
          <a:blip r:embed="rId4"/>
          <a:srcRect l="15904" t="3" r="15751" b="30663"/>
          <a:stretch/>
        </p:blipFill>
        <p:spPr>
          <a:xfrm>
            <a:off x="3108962" y="365760"/>
            <a:ext cx="5864047" cy="5753405"/>
          </a:xfrm>
          <a:prstGeom prst="rect">
            <a:avLst/>
          </a:prstGeom>
          <a:ln>
            <a:solidFill>
              <a:schemeClr val="tx1"/>
            </a:solidFill>
          </a:ln>
        </p:spPr>
      </p:pic>
      <p:pic>
        <p:nvPicPr>
          <p:cNvPr id="7" name="Picture 6">
            <a:extLst>
              <a:ext uri="{FF2B5EF4-FFF2-40B4-BE49-F238E27FC236}">
                <a16:creationId xmlns:a16="http://schemas.microsoft.com/office/drawing/2014/main" id="{401C2513-CEC5-467D-AE77-C2598A9569D7}"/>
              </a:ext>
            </a:extLst>
          </p:cNvPr>
          <p:cNvPicPr>
            <a:picLocks noChangeAspect="1"/>
          </p:cNvPicPr>
          <p:nvPr/>
        </p:nvPicPr>
        <p:blipFill rotWithShape="1">
          <a:blip r:embed="rId5"/>
          <a:srcRect b="14311"/>
          <a:stretch/>
        </p:blipFill>
        <p:spPr>
          <a:xfrm>
            <a:off x="9867307" y="798576"/>
            <a:ext cx="1422268" cy="5876544"/>
          </a:xfrm>
          <a:prstGeom prst="rect">
            <a:avLst/>
          </a:prstGeom>
          <a:ln>
            <a:solidFill>
              <a:schemeClr val="tx1"/>
            </a:solidFill>
          </a:ln>
        </p:spPr>
      </p:pic>
      <p:pic>
        <p:nvPicPr>
          <p:cNvPr id="12" name="Picture 11">
            <a:extLst>
              <a:ext uri="{FF2B5EF4-FFF2-40B4-BE49-F238E27FC236}">
                <a16:creationId xmlns:a16="http://schemas.microsoft.com/office/drawing/2014/main" id="{78D39E6D-3837-4A44-A573-78A52B4D603E}"/>
              </a:ext>
            </a:extLst>
          </p:cNvPr>
          <p:cNvPicPr>
            <a:picLocks noChangeAspect="1"/>
          </p:cNvPicPr>
          <p:nvPr/>
        </p:nvPicPr>
        <p:blipFill rotWithShape="1">
          <a:blip r:embed="rId6"/>
          <a:srcRect t="16682" b="21804"/>
          <a:stretch/>
        </p:blipFill>
        <p:spPr>
          <a:xfrm>
            <a:off x="823152" y="275448"/>
            <a:ext cx="1337840" cy="822960"/>
          </a:xfrm>
          <a:prstGeom prst="rect">
            <a:avLst/>
          </a:prstGeom>
        </p:spPr>
      </p:pic>
      <p:sp>
        <p:nvSpPr>
          <p:cNvPr id="13" name="TextBox 12">
            <a:extLst>
              <a:ext uri="{FF2B5EF4-FFF2-40B4-BE49-F238E27FC236}">
                <a16:creationId xmlns:a16="http://schemas.microsoft.com/office/drawing/2014/main" id="{F8647642-CD2D-4656-87BD-E839CD97DB08}"/>
              </a:ext>
            </a:extLst>
          </p:cNvPr>
          <p:cNvSpPr txBox="1"/>
          <p:nvPr/>
        </p:nvSpPr>
        <p:spPr>
          <a:xfrm>
            <a:off x="320360" y="1086560"/>
            <a:ext cx="2295275" cy="215444"/>
          </a:xfrm>
          <a:prstGeom prst="rect">
            <a:avLst/>
          </a:prstGeom>
          <a:noFill/>
        </p:spPr>
        <p:txBody>
          <a:bodyPr wrap="square" lIns="0" tIns="0" rIns="0" bIns="0" rtlCol="0">
            <a:spAutoFit/>
          </a:bodyPr>
          <a:lstStyle/>
          <a:p>
            <a:pPr algn="ctr"/>
            <a:r>
              <a:rPr lang="en-US" sz="1400" b="1" dirty="0">
                <a:solidFill>
                  <a:schemeClr val="tx2"/>
                </a:solidFill>
                <a:latin typeface="+mj-lt"/>
              </a:rPr>
              <a:t>Conns Payment Reform</a:t>
            </a:r>
          </a:p>
        </p:txBody>
      </p:sp>
    </p:spTree>
    <p:extLst>
      <p:ext uri="{BB962C8B-B14F-4D97-AF65-F5344CB8AC3E}">
        <p14:creationId xmlns:p14="http://schemas.microsoft.com/office/powerpoint/2010/main" val="29951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2869185" y="182880"/>
            <a:ext cx="9314688" cy="6688667"/>
          </a:xfrm>
          <a:prstGeom prst="rect">
            <a:avLst/>
          </a:prstGeom>
        </p:spPr>
      </p:pic>
      <p:sp>
        <p:nvSpPr>
          <p:cNvPr id="56" name="Rectangle 55"/>
          <p:cNvSpPr/>
          <p:nvPr/>
        </p:nvSpPr>
        <p:spPr>
          <a:xfrm flipV="1">
            <a:off x="2877313" y="177799"/>
            <a:ext cx="9314688"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success </a:t>
            </a:r>
            <a:r>
              <a:rPr lang="en-US" dirty="0" err="1"/>
              <a:t>storY</a:t>
            </a:r>
            <a:r>
              <a:rPr lang="en-US" dirty="0"/>
              <a:t>: SPLUNK ALPHA BETA PROJECT</a:t>
            </a:r>
          </a:p>
        </p:txBody>
      </p:sp>
      <p:cxnSp>
        <p:nvCxnSpPr>
          <p:cNvPr id="10" name="Straight Connector 9"/>
          <p:cNvCxnSpPr>
            <a:cxnSpLocks/>
          </p:cNvCxnSpPr>
          <p:nvPr/>
        </p:nvCxnSpPr>
        <p:spPr>
          <a:xfrm>
            <a:off x="326005" y="1397000"/>
            <a:ext cx="22952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823152" y="672651"/>
            <a:ext cx="1337840" cy="389802"/>
          </a:xfrm>
          <a:prstGeom prst="rect">
            <a:avLst/>
          </a:prstGeom>
        </p:spPr>
      </p:pic>
      <p:pic>
        <p:nvPicPr>
          <p:cNvPr id="8" name="Picture 7">
            <a:extLst>
              <a:ext uri="{FF2B5EF4-FFF2-40B4-BE49-F238E27FC236}">
                <a16:creationId xmlns:a16="http://schemas.microsoft.com/office/drawing/2014/main" id="{BE3A929F-FCF8-4E2D-9A7A-70CBFB9CD63D}"/>
              </a:ext>
            </a:extLst>
          </p:cNvPr>
          <p:cNvPicPr>
            <a:picLocks noChangeAspect="1"/>
          </p:cNvPicPr>
          <p:nvPr/>
        </p:nvPicPr>
        <p:blipFill rotWithShape="1">
          <a:blip r:embed="rId4"/>
          <a:srcRect b="47751"/>
          <a:stretch/>
        </p:blipFill>
        <p:spPr>
          <a:xfrm>
            <a:off x="3011148" y="333021"/>
            <a:ext cx="7344549" cy="3878639"/>
          </a:xfrm>
          <a:prstGeom prst="rect">
            <a:avLst/>
          </a:prstGeom>
          <a:ln>
            <a:solidFill>
              <a:schemeClr val="tx1"/>
            </a:solidFill>
          </a:ln>
        </p:spPr>
      </p:pic>
      <p:pic>
        <p:nvPicPr>
          <p:cNvPr id="5" name="Picture 4">
            <a:extLst>
              <a:ext uri="{FF2B5EF4-FFF2-40B4-BE49-F238E27FC236}">
                <a16:creationId xmlns:a16="http://schemas.microsoft.com/office/drawing/2014/main" id="{D02BED72-6B70-4D29-B001-BAEC635B5F03}"/>
              </a:ext>
            </a:extLst>
          </p:cNvPr>
          <p:cNvPicPr>
            <a:picLocks noChangeAspect="1"/>
          </p:cNvPicPr>
          <p:nvPr/>
        </p:nvPicPr>
        <p:blipFill rotWithShape="1">
          <a:blip r:embed="rId5"/>
          <a:srcRect l="13573" t="4589" r="13528" b="33886"/>
          <a:stretch/>
        </p:blipFill>
        <p:spPr>
          <a:xfrm>
            <a:off x="6882359" y="2506800"/>
            <a:ext cx="5102578" cy="4219222"/>
          </a:xfrm>
          <a:prstGeom prst="rect">
            <a:avLst/>
          </a:prstGeom>
          <a:ln>
            <a:solidFill>
              <a:schemeClr val="tx1"/>
            </a:solidFill>
          </a:ln>
        </p:spPr>
      </p:pic>
      <p:sp>
        <p:nvSpPr>
          <p:cNvPr id="12" name="TextBox 11">
            <a:extLst>
              <a:ext uri="{FF2B5EF4-FFF2-40B4-BE49-F238E27FC236}">
                <a16:creationId xmlns:a16="http://schemas.microsoft.com/office/drawing/2014/main" id="{7558ED80-89E9-4467-B311-056CDBAEA5F4}"/>
              </a:ext>
            </a:extLst>
          </p:cNvPr>
          <p:cNvSpPr txBox="1"/>
          <p:nvPr/>
        </p:nvSpPr>
        <p:spPr>
          <a:xfrm>
            <a:off x="326005" y="1600201"/>
            <a:ext cx="2428484" cy="4985980"/>
          </a:xfrm>
          <a:prstGeom prst="rect">
            <a:avLst/>
          </a:prstGeom>
          <a:noFill/>
        </p:spPr>
        <p:txBody>
          <a:bodyPr wrap="square" lIns="0" tIns="0" rIns="0" bIns="0" rtlCol="0">
            <a:spAutoFit/>
          </a:bodyPr>
          <a:lstStyle/>
          <a:p>
            <a:r>
              <a:rPr lang="en-US" sz="1200" dirty="0">
                <a:solidFill>
                  <a:schemeClr val="tx2"/>
                </a:solidFill>
                <a:latin typeface="+mj-lt"/>
              </a:rPr>
              <a:t>The Splunk Alpha-Beta Project facilitates a selected group of users based on invite to try out pre-release software versions with videos &amp; image gallery, nomination/ feature requests facilities along bug/ feedback management.</a:t>
            </a:r>
          </a:p>
          <a:p>
            <a:endParaRPr lang="en-US" sz="1200" dirty="0">
              <a:solidFill>
                <a:schemeClr val="tx2"/>
              </a:solidFill>
              <a:latin typeface="+mj-lt"/>
            </a:endParaRPr>
          </a:p>
          <a:p>
            <a:r>
              <a:rPr lang="en-US" sz="1200" dirty="0">
                <a:solidFill>
                  <a:schemeClr val="tx2"/>
                </a:solidFill>
                <a:latin typeface="+mj-lt"/>
              </a:rPr>
              <a:t>Responsibilities:</a:t>
            </a:r>
            <a:br>
              <a:rPr lang="en-US" sz="1200" dirty="0">
                <a:solidFill>
                  <a:schemeClr val="tx2"/>
                </a:solidFill>
                <a:latin typeface="+mj-lt"/>
              </a:rPr>
            </a:br>
            <a:endParaRPr lang="en-US" sz="1200" dirty="0">
              <a:solidFill>
                <a:schemeClr val="tx2"/>
              </a:solidFill>
              <a:latin typeface="+mj-lt"/>
            </a:endParaRPr>
          </a:p>
          <a:p>
            <a:pPr marL="274320" indent="-182880">
              <a:buClr>
                <a:schemeClr val="accent6"/>
              </a:buClr>
              <a:buFont typeface="Arial" charset="0"/>
              <a:buChar char="•"/>
            </a:pPr>
            <a:r>
              <a:rPr lang="en-US" sz="1200" dirty="0">
                <a:solidFill>
                  <a:schemeClr val="tx2"/>
                </a:solidFill>
                <a:latin typeface="+mj-lt"/>
              </a:rPr>
              <a:t>Holding client user interviews &amp; understanding their then current setup at client site – SFO, CA.</a:t>
            </a:r>
          </a:p>
          <a:p>
            <a:pPr marL="274320" indent="-182880">
              <a:buClr>
                <a:schemeClr val="accent6"/>
              </a:buClr>
              <a:buFont typeface="Arial" charset="0"/>
              <a:buChar char="•"/>
            </a:pPr>
            <a:r>
              <a:rPr lang="en-US" sz="1200" dirty="0">
                <a:solidFill>
                  <a:schemeClr val="tx2"/>
                </a:solidFill>
                <a:latin typeface="+mj-lt"/>
              </a:rPr>
              <a:t>Part of meetings involving onsite client, </a:t>
            </a:r>
            <a:r>
              <a:rPr lang="en-US" sz="1200" dirty="0" err="1">
                <a:solidFill>
                  <a:schemeClr val="tx2"/>
                </a:solidFill>
                <a:latin typeface="+mj-lt"/>
              </a:rPr>
              <a:t>SalesForce</a:t>
            </a:r>
            <a:r>
              <a:rPr lang="en-US" sz="1200" dirty="0">
                <a:solidFill>
                  <a:schemeClr val="tx2"/>
                </a:solidFill>
                <a:latin typeface="+mj-lt"/>
              </a:rPr>
              <a:t> teams to design wireframes &amp; image mockups within the constraints of </a:t>
            </a:r>
            <a:r>
              <a:rPr lang="en-US" sz="1200" dirty="0" err="1">
                <a:solidFill>
                  <a:schemeClr val="tx2"/>
                </a:solidFill>
                <a:latin typeface="+mj-lt"/>
              </a:rPr>
              <a:t>SalesForce</a:t>
            </a:r>
            <a:r>
              <a:rPr lang="en-US" sz="1200" dirty="0">
                <a:solidFill>
                  <a:schemeClr val="tx2"/>
                </a:solidFill>
                <a:latin typeface="+mj-lt"/>
              </a:rPr>
              <a:t> (if any)</a:t>
            </a:r>
          </a:p>
          <a:p>
            <a:pPr marL="274320" indent="-182880">
              <a:buClr>
                <a:schemeClr val="accent6"/>
              </a:buClr>
              <a:buFont typeface="Arial" charset="0"/>
              <a:buChar char="•"/>
            </a:pPr>
            <a:r>
              <a:rPr lang="en-US" sz="1200" dirty="0">
                <a:solidFill>
                  <a:schemeClr val="tx2"/>
                </a:solidFill>
                <a:latin typeface="+mj-lt"/>
              </a:rPr>
              <a:t>Creating low fidelity high fidelity wireframes</a:t>
            </a:r>
          </a:p>
          <a:p>
            <a:pPr marL="274320" indent="-182880">
              <a:buClr>
                <a:schemeClr val="accent6"/>
              </a:buClr>
              <a:buFont typeface="Arial" charset="0"/>
              <a:buChar char="•"/>
            </a:pPr>
            <a:r>
              <a:rPr lang="en-US" sz="1200" dirty="0">
                <a:solidFill>
                  <a:schemeClr val="tx2"/>
                </a:solidFill>
                <a:latin typeface="+mj-lt"/>
              </a:rPr>
              <a:t>Creating Image mockups </a:t>
            </a:r>
          </a:p>
          <a:p>
            <a:pPr marL="274320" indent="-182880">
              <a:buClr>
                <a:schemeClr val="accent6"/>
              </a:buClr>
              <a:buFont typeface="Arial" charset="0"/>
              <a:buChar char="•"/>
            </a:pPr>
            <a:r>
              <a:rPr lang="en-US" sz="1200" dirty="0">
                <a:solidFill>
                  <a:schemeClr val="tx2"/>
                </a:solidFill>
                <a:latin typeface="+mj-lt"/>
              </a:rPr>
              <a:t>Oversaw HTML5 and CSS3 creation as per Web 2.0 standards for tablet/ mobile platforms (small screen, touch interface)</a:t>
            </a:r>
          </a:p>
          <a:p>
            <a:pPr marL="274320" indent="-182880">
              <a:buClr>
                <a:schemeClr val="accent6"/>
              </a:buClr>
              <a:buFont typeface="Arial" charset="0"/>
              <a:buChar char="•"/>
            </a:pPr>
            <a:r>
              <a:rPr lang="en-US" sz="1200" dirty="0">
                <a:solidFill>
                  <a:schemeClr val="tx2"/>
                </a:solidFill>
                <a:latin typeface="+mj-lt"/>
              </a:rPr>
              <a:t>Coordinated with developers for integrating same in SFDC.</a:t>
            </a:r>
          </a:p>
        </p:txBody>
      </p:sp>
      <p:sp>
        <p:nvSpPr>
          <p:cNvPr id="14" name="TextBox 13">
            <a:extLst>
              <a:ext uri="{FF2B5EF4-FFF2-40B4-BE49-F238E27FC236}">
                <a16:creationId xmlns:a16="http://schemas.microsoft.com/office/drawing/2014/main" id="{10F1BB70-B0F3-4495-9D5A-DB5F04A2DF5D}"/>
              </a:ext>
            </a:extLst>
          </p:cNvPr>
          <p:cNvSpPr txBox="1"/>
          <p:nvPr/>
        </p:nvSpPr>
        <p:spPr>
          <a:xfrm>
            <a:off x="320360" y="1086560"/>
            <a:ext cx="2295275" cy="215444"/>
          </a:xfrm>
          <a:prstGeom prst="rect">
            <a:avLst/>
          </a:prstGeom>
          <a:noFill/>
        </p:spPr>
        <p:txBody>
          <a:bodyPr wrap="square" lIns="0" tIns="0" rIns="0" bIns="0" rtlCol="0">
            <a:spAutoFit/>
          </a:bodyPr>
          <a:lstStyle/>
          <a:p>
            <a:pPr algn="ctr"/>
            <a:r>
              <a:rPr lang="en-US" sz="1400" b="1" dirty="0">
                <a:solidFill>
                  <a:schemeClr val="tx2"/>
                </a:solidFill>
                <a:latin typeface="+mj-lt"/>
              </a:rPr>
              <a:t>Splunk Alpha Beta Project</a:t>
            </a:r>
          </a:p>
        </p:txBody>
      </p:sp>
    </p:spTree>
    <p:extLst>
      <p:ext uri="{BB962C8B-B14F-4D97-AF65-F5344CB8AC3E}">
        <p14:creationId xmlns:p14="http://schemas.microsoft.com/office/powerpoint/2010/main" val="409059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2869185" y="182880"/>
            <a:ext cx="9314688" cy="6688667"/>
          </a:xfrm>
          <a:prstGeom prst="rect">
            <a:avLst/>
          </a:prstGeom>
        </p:spPr>
      </p:pic>
      <p:sp>
        <p:nvSpPr>
          <p:cNvPr id="56" name="Rectangle 55"/>
          <p:cNvSpPr/>
          <p:nvPr/>
        </p:nvSpPr>
        <p:spPr>
          <a:xfrm flipV="1">
            <a:off x="2877313" y="177799"/>
            <a:ext cx="9314688" cy="6686352"/>
          </a:xfrm>
          <a:prstGeom prst="rect">
            <a:avLst/>
          </a:prstGeom>
          <a:solidFill>
            <a:srgbClr val="BBCBC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 name="Text Placeholder 3"/>
          <p:cNvSpPr>
            <a:spLocks noGrp="1"/>
          </p:cNvSpPr>
          <p:nvPr>
            <p:ph type="body" idx="17"/>
          </p:nvPr>
        </p:nvSpPr>
        <p:spPr/>
        <p:txBody>
          <a:bodyPr/>
          <a:lstStyle/>
          <a:p>
            <a:r>
              <a:rPr lang="en-US" dirty="0"/>
              <a:t>success </a:t>
            </a:r>
            <a:r>
              <a:rPr lang="en-US" dirty="0" err="1"/>
              <a:t>storY</a:t>
            </a:r>
            <a:r>
              <a:rPr lang="en-US" dirty="0"/>
              <a:t>: SPLUNK Partner+ </a:t>
            </a:r>
            <a:r>
              <a:rPr lang="fr-FR" dirty="0"/>
              <a:t>Portal Dashboard</a:t>
            </a:r>
            <a:endParaRPr lang="en-US" dirty="0"/>
          </a:p>
        </p:txBody>
      </p:sp>
      <p:cxnSp>
        <p:nvCxnSpPr>
          <p:cNvPr id="10" name="Straight Connector 9"/>
          <p:cNvCxnSpPr>
            <a:cxnSpLocks/>
          </p:cNvCxnSpPr>
          <p:nvPr/>
        </p:nvCxnSpPr>
        <p:spPr>
          <a:xfrm>
            <a:off x="326005" y="1397000"/>
            <a:ext cx="22952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0A840FF-783A-42E9-A44D-0EC8C6972A50}"/>
              </a:ext>
            </a:extLst>
          </p:cNvPr>
          <p:cNvPicPr>
            <a:picLocks noChangeAspect="1"/>
          </p:cNvPicPr>
          <p:nvPr/>
        </p:nvPicPr>
        <p:blipFill>
          <a:blip r:embed="rId3"/>
          <a:stretch>
            <a:fillRect/>
          </a:stretch>
        </p:blipFill>
        <p:spPr>
          <a:xfrm>
            <a:off x="3066118" y="286279"/>
            <a:ext cx="4460411" cy="6234545"/>
          </a:xfrm>
          <a:prstGeom prst="rect">
            <a:avLst/>
          </a:prstGeom>
          <a:ln>
            <a:solidFill>
              <a:schemeClr val="tx1"/>
            </a:solidFill>
          </a:ln>
        </p:spPr>
      </p:pic>
      <p:pic>
        <p:nvPicPr>
          <p:cNvPr id="12" name="Picture 11">
            <a:extLst>
              <a:ext uri="{FF2B5EF4-FFF2-40B4-BE49-F238E27FC236}">
                <a16:creationId xmlns:a16="http://schemas.microsoft.com/office/drawing/2014/main" id="{F900DA5F-A4D9-4DAD-988A-1DA1C33A00E3}"/>
              </a:ext>
            </a:extLst>
          </p:cNvPr>
          <p:cNvPicPr>
            <a:picLocks noChangeAspect="1"/>
          </p:cNvPicPr>
          <p:nvPr/>
        </p:nvPicPr>
        <p:blipFill rotWithShape="1">
          <a:blip r:embed="rId4"/>
          <a:srcRect t="1" b="59016"/>
          <a:stretch/>
        </p:blipFill>
        <p:spPr>
          <a:xfrm>
            <a:off x="7774434" y="219349"/>
            <a:ext cx="4159628" cy="6627362"/>
          </a:xfrm>
          <a:prstGeom prst="rect">
            <a:avLst/>
          </a:prstGeom>
          <a:ln>
            <a:solidFill>
              <a:schemeClr val="tx1"/>
            </a:solidFill>
          </a:ln>
        </p:spPr>
      </p:pic>
      <p:sp>
        <p:nvSpPr>
          <p:cNvPr id="13" name="TextBox 12">
            <a:extLst>
              <a:ext uri="{FF2B5EF4-FFF2-40B4-BE49-F238E27FC236}">
                <a16:creationId xmlns:a16="http://schemas.microsoft.com/office/drawing/2014/main" id="{5759551C-7D36-4808-8469-20BEEDF416E6}"/>
              </a:ext>
            </a:extLst>
          </p:cNvPr>
          <p:cNvSpPr txBox="1"/>
          <p:nvPr/>
        </p:nvSpPr>
        <p:spPr>
          <a:xfrm>
            <a:off x="326005" y="1600201"/>
            <a:ext cx="2490302" cy="5170646"/>
          </a:xfrm>
          <a:prstGeom prst="rect">
            <a:avLst/>
          </a:prstGeom>
          <a:noFill/>
        </p:spPr>
        <p:txBody>
          <a:bodyPr wrap="square" lIns="0" tIns="0" rIns="0" bIns="0" rtlCol="0">
            <a:spAutoFit/>
          </a:bodyPr>
          <a:lstStyle/>
          <a:p>
            <a:r>
              <a:rPr lang="en-US" sz="1200" dirty="0">
                <a:solidFill>
                  <a:schemeClr val="tx2"/>
                </a:solidFill>
                <a:latin typeface="+mj-lt"/>
              </a:rPr>
              <a:t>The Splunk Partner+ Program is based on a reward-for-value methodology, where a partner achieves a higher discount based upon value delivered in an opportunity. The project involved developed a front-end dashboard for Partner+ Portal using </a:t>
            </a:r>
            <a:r>
              <a:rPr lang="en-US" sz="1200" dirty="0" err="1">
                <a:solidFill>
                  <a:schemeClr val="tx2"/>
                </a:solidFill>
                <a:latin typeface="+mj-lt"/>
              </a:rPr>
              <a:t>Highcharts</a:t>
            </a:r>
            <a:r>
              <a:rPr lang="en-US" sz="1200" dirty="0">
                <a:solidFill>
                  <a:schemeClr val="tx2"/>
                </a:solidFill>
                <a:latin typeface="+mj-lt"/>
              </a:rPr>
              <a:t> API, JavaScript, </a:t>
            </a:r>
            <a:r>
              <a:rPr lang="en-US" sz="1200" dirty="0" err="1">
                <a:solidFill>
                  <a:schemeClr val="tx2"/>
                </a:solidFill>
                <a:latin typeface="+mj-lt"/>
              </a:rPr>
              <a:t>JQuery</a:t>
            </a:r>
            <a:r>
              <a:rPr lang="en-US" sz="1200" dirty="0">
                <a:solidFill>
                  <a:schemeClr val="tx2"/>
                </a:solidFill>
                <a:latin typeface="+mj-lt"/>
              </a:rPr>
              <a:t> and HTML to showcase Partner achievements.</a:t>
            </a:r>
          </a:p>
          <a:p>
            <a:endParaRPr lang="en-US" sz="1200" dirty="0">
              <a:solidFill>
                <a:schemeClr val="tx2"/>
              </a:solidFill>
              <a:latin typeface="+mj-lt"/>
            </a:endParaRPr>
          </a:p>
          <a:p>
            <a:r>
              <a:rPr lang="en-US" sz="1200" dirty="0">
                <a:solidFill>
                  <a:schemeClr val="tx2"/>
                </a:solidFill>
                <a:latin typeface="+mj-lt"/>
              </a:rPr>
              <a:t>Responsibilities:</a:t>
            </a:r>
            <a:br>
              <a:rPr lang="en-US" sz="1200" dirty="0">
                <a:solidFill>
                  <a:schemeClr val="tx2"/>
                </a:solidFill>
                <a:latin typeface="+mj-lt"/>
              </a:rPr>
            </a:br>
            <a:endParaRPr lang="en-US" sz="1200" dirty="0">
              <a:solidFill>
                <a:schemeClr val="tx2"/>
              </a:solidFill>
              <a:latin typeface="+mj-lt"/>
            </a:endParaRPr>
          </a:p>
          <a:p>
            <a:pPr marL="274320" indent="-182880">
              <a:buClr>
                <a:schemeClr val="accent6"/>
              </a:buClr>
              <a:buFont typeface="Arial" charset="0"/>
              <a:buChar char="•"/>
            </a:pPr>
            <a:r>
              <a:rPr lang="en-US" sz="1200" dirty="0">
                <a:solidFill>
                  <a:schemeClr val="tx2"/>
                </a:solidFill>
                <a:latin typeface="+mj-lt"/>
              </a:rPr>
              <a:t>Was a part of requirement gathering with Onsite stakeholders (includes Marketers &amp; </a:t>
            </a:r>
            <a:r>
              <a:rPr lang="en-US" sz="1200" dirty="0" err="1">
                <a:solidFill>
                  <a:schemeClr val="tx2"/>
                </a:solidFill>
                <a:latin typeface="+mj-lt"/>
              </a:rPr>
              <a:t>SalesForce</a:t>
            </a:r>
            <a:r>
              <a:rPr lang="en-US" sz="1200" dirty="0">
                <a:solidFill>
                  <a:schemeClr val="tx2"/>
                </a:solidFill>
                <a:latin typeface="+mj-lt"/>
              </a:rPr>
              <a:t> teams) at client site – SFO, CA</a:t>
            </a:r>
          </a:p>
          <a:p>
            <a:pPr marL="274320" indent="-182880">
              <a:buClr>
                <a:schemeClr val="accent6"/>
              </a:buClr>
              <a:buFont typeface="Arial" charset="0"/>
              <a:buChar char="•"/>
            </a:pPr>
            <a:r>
              <a:rPr lang="en-US" sz="1200" dirty="0">
                <a:solidFill>
                  <a:schemeClr val="tx2"/>
                </a:solidFill>
                <a:latin typeface="+mj-lt"/>
              </a:rPr>
              <a:t>Created UI/ UX for Management dashboard to monitor various metrics associated with Splunk partner performance.</a:t>
            </a:r>
          </a:p>
          <a:p>
            <a:pPr marL="274320" indent="-182880">
              <a:buClr>
                <a:schemeClr val="accent6"/>
              </a:buClr>
              <a:buFont typeface="Arial" charset="0"/>
              <a:buChar char="•"/>
            </a:pPr>
            <a:r>
              <a:rPr lang="en-US" sz="1200" dirty="0">
                <a:solidFill>
                  <a:schemeClr val="tx2"/>
                </a:solidFill>
                <a:latin typeface="+mj-lt"/>
              </a:rPr>
              <a:t>Created dashboard wireframes/ final image mockup designs keeping in mind future adoption of </a:t>
            </a:r>
            <a:r>
              <a:rPr lang="en-US" sz="1200" dirty="0" err="1">
                <a:solidFill>
                  <a:schemeClr val="tx2"/>
                </a:solidFill>
                <a:latin typeface="+mj-lt"/>
              </a:rPr>
              <a:t>HighCharts</a:t>
            </a:r>
            <a:r>
              <a:rPr lang="en-US" sz="1200" dirty="0">
                <a:solidFill>
                  <a:schemeClr val="tx2"/>
                </a:solidFill>
                <a:latin typeface="+mj-lt"/>
              </a:rPr>
              <a:t> JS</a:t>
            </a:r>
          </a:p>
          <a:p>
            <a:pPr marL="274320" indent="-182880">
              <a:buClr>
                <a:schemeClr val="accent6"/>
              </a:buClr>
              <a:buFont typeface="Arial" charset="0"/>
              <a:buChar char="•"/>
            </a:pPr>
            <a:r>
              <a:rPr lang="en-US" sz="1200" dirty="0">
                <a:solidFill>
                  <a:schemeClr val="tx2"/>
                </a:solidFill>
                <a:latin typeface="+mj-lt"/>
              </a:rPr>
              <a:t>Oversaw the HTML creation by offshore team &amp; </a:t>
            </a:r>
            <a:r>
              <a:rPr lang="en-US" sz="1200" dirty="0" err="1">
                <a:solidFill>
                  <a:schemeClr val="tx2"/>
                </a:solidFill>
                <a:latin typeface="+mj-lt"/>
              </a:rPr>
              <a:t>SalesForce</a:t>
            </a:r>
            <a:r>
              <a:rPr lang="en-US" sz="1200" dirty="0">
                <a:solidFill>
                  <a:schemeClr val="tx2"/>
                </a:solidFill>
                <a:latin typeface="+mj-lt"/>
              </a:rPr>
              <a:t> integration (involving other vendor)</a:t>
            </a:r>
          </a:p>
        </p:txBody>
      </p:sp>
      <p:pic>
        <p:nvPicPr>
          <p:cNvPr id="14" name="Picture 13">
            <a:extLst>
              <a:ext uri="{FF2B5EF4-FFF2-40B4-BE49-F238E27FC236}">
                <a16:creationId xmlns:a16="http://schemas.microsoft.com/office/drawing/2014/main" id="{C0617BFE-9FAA-4ADD-B205-D99A1A9F9FA1}"/>
              </a:ext>
            </a:extLst>
          </p:cNvPr>
          <p:cNvPicPr>
            <a:picLocks noChangeAspect="1"/>
          </p:cNvPicPr>
          <p:nvPr/>
        </p:nvPicPr>
        <p:blipFill>
          <a:blip r:embed="rId5"/>
          <a:stretch>
            <a:fillRect/>
          </a:stretch>
        </p:blipFill>
        <p:spPr>
          <a:xfrm>
            <a:off x="823152" y="672651"/>
            <a:ext cx="1337840" cy="389802"/>
          </a:xfrm>
          <a:prstGeom prst="rect">
            <a:avLst/>
          </a:prstGeom>
        </p:spPr>
      </p:pic>
      <p:sp>
        <p:nvSpPr>
          <p:cNvPr id="15" name="TextBox 14">
            <a:extLst>
              <a:ext uri="{FF2B5EF4-FFF2-40B4-BE49-F238E27FC236}">
                <a16:creationId xmlns:a16="http://schemas.microsoft.com/office/drawing/2014/main" id="{42A671A3-B698-4C35-AC08-A827A3FB509E}"/>
              </a:ext>
            </a:extLst>
          </p:cNvPr>
          <p:cNvSpPr txBox="1"/>
          <p:nvPr/>
        </p:nvSpPr>
        <p:spPr>
          <a:xfrm>
            <a:off x="212782" y="1086560"/>
            <a:ext cx="2558369" cy="215444"/>
          </a:xfrm>
          <a:prstGeom prst="rect">
            <a:avLst/>
          </a:prstGeom>
          <a:noFill/>
        </p:spPr>
        <p:txBody>
          <a:bodyPr wrap="square" lIns="0" tIns="0" rIns="0" bIns="0" rtlCol="0">
            <a:spAutoFit/>
          </a:bodyPr>
          <a:lstStyle/>
          <a:p>
            <a:pPr algn="ctr"/>
            <a:r>
              <a:rPr lang="en-US" sz="1400" b="1" dirty="0">
                <a:solidFill>
                  <a:schemeClr val="tx2"/>
                </a:solidFill>
                <a:latin typeface="+mj-lt"/>
              </a:rPr>
              <a:t>Splunk Partner+ Portal Dashboard</a:t>
            </a:r>
          </a:p>
        </p:txBody>
      </p:sp>
    </p:spTree>
    <p:extLst>
      <p:ext uri="{BB962C8B-B14F-4D97-AF65-F5344CB8AC3E}">
        <p14:creationId xmlns:p14="http://schemas.microsoft.com/office/powerpoint/2010/main" val="180158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JPGQUALITY" val="95"/>
  <p:tag name="BASENAME" val=""/>
  <p:tag name="SAVETOFOLDER" val="C:\Users\Dan\Desktop\poop\"/>
  <p:tag name="IMAGEWIDTH" val="960"/>
  <p:tag name="IMAGEHEIGHT" val="720"/>
  <p:tag name="EXPORTRANGE" val="EntirePresentation"/>
  <p:tag name="SIZEBY" val="DPI"/>
  <p:tag name="OUTPUTDPI" val="96"/>
  <p:tag name="EXPORTAS" val="JPG"/>
  <p:tag name="NUMBERFORMAT" val="0000"/>
</p:tagLst>
</file>

<file path=ppt/theme/theme1.xml><?xml version="1.0" encoding="utf-8"?>
<a:theme xmlns:a="http://schemas.openxmlformats.org/drawingml/2006/main" name="Custom Design">
  <a:themeElements>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2">
              <a:lumMod val="20000"/>
              <a:lumOff val="80000"/>
            </a:schemeClr>
          </a:solidFill>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Virtusa-2017">
      <a:dk1>
        <a:srgbClr val="3C3C3C"/>
      </a:dk1>
      <a:lt1>
        <a:srgbClr val="FFFFFF"/>
      </a:lt1>
      <a:dk2>
        <a:srgbClr val="696666"/>
      </a:dk2>
      <a:lt2>
        <a:srgbClr val="AFCDE6"/>
      </a:lt2>
      <a:accent1>
        <a:srgbClr val="FE6B2B"/>
      </a:accent1>
      <a:accent2>
        <a:srgbClr val="FF9F35"/>
      </a:accent2>
      <a:accent3>
        <a:srgbClr val="00A85D"/>
      </a:accent3>
      <a:accent4>
        <a:srgbClr val="199CDB"/>
      </a:accent4>
      <a:accent5>
        <a:srgbClr val="3C44AB"/>
      </a:accent5>
      <a:accent6>
        <a:srgbClr val="1E2743"/>
      </a:accent6>
      <a:hlink>
        <a:srgbClr val="FE6B2B"/>
      </a:hlink>
      <a:folHlink>
        <a:srgbClr val="FE6B2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2">
              <a:lumMod val="20000"/>
              <a:lumOff val="80000"/>
            </a:schemeClr>
          </a:solidFill>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6600083873A3349A2E771B5CCE9AD99" ma:contentTypeVersion="4" ma:contentTypeDescription="Create a new document." ma:contentTypeScope="" ma:versionID="05527c9ae2a5d7f620b413095adc3dab">
  <xsd:schema xmlns:xsd="http://www.w3.org/2001/XMLSchema" xmlns:xs="http://www.w3.org/2001/XMLSchema" xmlns:p="http://schemas.microsoft.com/office/2006/metadata/properties" xmlns:ns2="48bdecfb-6c12-4229-907a-9b32bbc0e171" xmlns:ns3="ab049a50-b0b5-4a5a-92ac-9b82430d3959" targetNamespace="http://schemas.microsoft.com/office/2006/metadata/properties" ma:root="true" ma:fieldsID="94483b3f8539cc12f7928422cb5d04e0" ns2:_="" ns3:_="">
    <xsd:import namespace="48bdecfb-6c12-4229-907a-9b32bbc0e171"/>
    <xsd:import namespace="ab049a50-b0b5-4a5a-92ac-9b82430d395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bdecfb-6c12-4229-907a-9b32bbc0e1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049a50-b0b5-4a5a-92ac-9b82430d3959"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8791E8-5436-4B4F-9CC9-E3D78C3AFA9E}">
  <ds:schemaRefs>
    <ds:schemaRef ds:uri="http://schemas.microsoft.com/office/2006/metadata/properties"/>
    <ds:schemaRef ds:uri="http://www.w3.org/XML/1998/namespace"/>
    <ds:schemaRef ds:uri="http://purl.org/dc/dcmitype/"/>
    <ds:schemaRef ds:uri="http://schemas.microsoft.com/office/2006/documentManagement/types"/>
    <ds:schemaRef ds:uri="http://schemas.microsoft.com/office/infopath/2007/PartnerControls"/>
    <ds:schemaRef ds:uri="http://purl.org/dc/elements/1.1/"/>
    <ds:schemaRef ds:uri="http://purl.org/dc/terms/"/>
    <ds:schemaRef ds:uri="ab049a50-b0b5-4a5a-92ac-9b82430d3959"/>
    <ds:schemaRef ds:uri="http://schemas.openxmlformats.org/package/2006/metadata/core-properties"/>
    <ds:schemaRef ds:uri="48bdecfb-6c12-4229-907a-9b32bbc0e171"/>
  </ds:schemaRefs>
</ds:datastoreItem>
</file>

<file path=customXml/itemProps2.xml><?xml version="1.0" encoding="utf-8"?>
<ds:datastoreItem xmlns:ds="http://schemas.openxmlformats.org/officeDocument/2006/customXml" ds:itemID="{B0DB87AA-A819-41EE-ABB4-F0E5E26A0A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bdecfb-6c12-4229-907a-9b32bbc0e171"/>
    <ds:schemaRef ds:uri="ab049a50-b0b5-4a5a-92ac-9b82430d39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B10214-FD09-47FD-A635-6D94903AED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168488</TotalTime>
  <Words>986</Words>
  <Application>Microsoft Office PowerPoint</Application>
  <PresentationFormat>Widescreen</PresentationFormat>
  <Paragraphs>131</Paragraphs>
  <Slides>16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vt:lpstr>
      <vt:lpstr>Calibri Light</vt:lpstr>
      <vt:lpstr>Georgia</vt:lpstr>
      <vt:lpstr>Wingdings</vt:lpstr>
      <vt:lpstr>Custom Design</vt:lpstr>
      <vt:lpstr>1_Custom Design</vt:lpstr>
      <vt:lpstr>UI/ UX Portfolio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
  <cp:keywords/>
  <dc:description/>
  <cp:lastModifiedBy>Vivek</cp:lastModifiedBy>
  <cp:revision>3448</cp:revision>
  <cp:lastPrinted>2014-05-15T09:00:30Z</cp:lastPrinted>
  <dcterms:created xsi:type="dcterms:W3CDTF">2014-11-20T06:31:43Z</dcterms:created>
  <dcterms:modified xsi:type="dcterms:W3CDTF">2020-08-18T12:04:25Z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0x010100C6600083873A3349A2E771B5CCE9AD99</vt:lpwstr>
  </property>
</Properties>
</file>